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Malgun Gothic" panose="020B0503020000020004" pitchFamily="50" charset="-127"/>
      <p:regular r:id="rId21"/>
      <p:bold r:id="rId22"/>
    </p:embeddedFont>
    <p:embeddedFont>
      <p:font typeface="Alice" panose="020B0600000101010101" charset="0"/>
      <p:regular r:id="rId23"/>
    </p:embeddedFont>
    <p:embeddedFont>
      <p:font typeface="Lora" panose="020B0600000101010101"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92AB71-64ED-4B67-9D4A-86C381B52BCC}">
  <a:tblStyle styleId="{2A92AB71-64ED-4B67-9D4A-86C381B52BC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4832c6c493_1_86:notes"/>
          <p:cNvSpPr txBox="1">
            <a:spLocks noGrp="1"/>
          </p:cNvSpPr>
          <p:nvPr>
            <p:ph type="body" idx="1"/>
          </p:nvPr>
        </p:nvSpPr>
        <p:spPr>
          <a:xfrm>
            <a:off x="822960" y="6949440"/>
            <a:ext cx="6583800" cy="65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34832c6c493_1_86:notes"/>
          <p:cNvSpPr>
            <a:spLocks noGrp="1" noRot="1" noChangeAspect="1"/>
          </p:cNvSpPr>
          <p:nvPr>
            <p:ph type="sldImg" idx="2"/>
          </p:nvPr>
        </p:nvSpPr>
        <p:spPr>
          <a:xfrm>
            <a:off x="1371870" y="1097280"/>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4832c6c493_1_95:notes"/>
          <p:cNvSpPr txBox="1">
            <a:spLocks noGrp="1"/>
          </p:cNvSpPr>
          <p:nvPr>
            <p:ph type="body" idx="1"/>
          </p:nvPr>
        </p:nvSpPr>
        <p:spPr>
          <a:xfrm>
            <a:off x="822960" y="6949440"/>
            <a:ext cx="6583800" cy="65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Grad-CAM을 시각화하였을 때 사진을 캡처하여 첨부했습니다. 왼쪽은 원본 이미지, 가운데는 히트맵, 오른쪽은 두 사진을 중첩하였을 때입니다. 이를 통해 히트맵의 성능을 판단할 수 있었습니다.</a:t>
            </a:r>
            <a:endParaRPr/>
          </a:p>
        </p:txBody>
      </p:sp>
      <p:sp>
        <p:nvSpPr>
          <p:cNvPr id="204" name="Google Shape;204;g34832c6c493_1_95:notes"/>
          <p:cNvSpPr>
            <a:spLocks noGrp="1" noRot="1" noChangeAspect="1"/>
          </p:cNvSpPr>
          <p:nvPr>
            <p:ph type="sldImg" idx="2"/>
          </p:nvPr>
        </p:nvSpPr>
        <p:spPr>
          <a:xfrm>
            <a:off x="1371870" y="1097280"/>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482e578176_1_10:notes"/>
          <p:cNvSpPr txBox="1">
            <a:spLocks noGrp="1"/>
          </p:cNvSpPr>
          <p:nvPr>
            <p:ph type="body" idx="1"/>
          </p:nvPr>
        </p:nvSpPr>
        <p:spPr>
          <a:xfrm>
            <a:off x="822960" y="6949440"/>
            <a:ext cx="6583800" cy="65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기계 학습 분야의 통계적 분류 같은 문제에서 혼동 행렬(Confusion matrix)이란 지도 학습으로 훈련된 분류 알고리즘의 성능을 시각화 할 수 있는 표입니다. 행렬의 각 행은 예측 된 클래스의 인스턴스를 나타내며 각 열은 실제 클래스의 인스턴스를 나타냅니다.(?)</a:t>
            </a:r>
            <a:endParaRPr/>
          </a:p>
        </p:txBody>
      </p:sp>
      <p:sp>
        <p:nvSpPr>
          <p:cNvPr id="211" name="Google Shape;211;g3482e578176_1_10:notes"/>
          <p:cNvSpPr>
            <a:spLocks noGrp="1" noRot="1" noChangeAspect="1"/>
          </p:cNvSpPr>
          <p:nvPr>
            <p:ph type="sldImg" idx="2"/>
          </p:nvPr>
        </p:nvSpPr>
        <p:spPr>
          <a:xfrm>
            <a:off x="457410" y="1097280"/>
            <a:ext cx="73158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482e578176_1_15:notes"/>
          <p:cNvSpPr txBox="1">
            <a:spLocks noGrp="1"/>
          </p:cNvSpPr>
          <p:nvPr>
            <p:ph type="body" idx="1"/>
          </p:nvPr>
        </p:nvSpPr>
        <p:spPr>
          <a:xfrm>
            <a:off x="822960" y="6949440"/>
            <a:ext cx="6583800" cy="65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훈련손실,평가손실을 비교한 그래프를 추가하였고, 훈련정확도와 평가정확도를 비교하는 그래프도 추가하였습니다. 학습으로 결과가 나아지는 양상을 보였습니다.</a:t>
            </a:r>
            <a:endParaRPr/>
          </a:p>
        </p:txBody>
      </p:sp>
      <p:sp>
        <p:nvSpPr>
          <p:cNvPr id="218" name="Google Shape;218;g3482e578176_1_15:notes"/>
          <p:cNvSpPr>
            <a:spLocks noGrp="1" noRot="1" noChangeAspect="1"/>
          </p:cNvSpPr>
          <p:nvPr>
            <p:ph type="sldImg" idx="2"/>
          </p:nvPr>
        </p:nvSpPr>
        <p:spPr>
          <a:xfrm>
            <a:off x="-760413" y="1096963"/>
            <a:ext cx="9752013"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4832c6c493_1_177:notes"/>
          <p:cNvSpPr txBox="1">
            <a:spLocks noGrp="1"/>
          </p:cNvSpPr>
          <p:nvPr>
            <p:ph type="body" idx="1"/>
          </p:nvPr>
        </p:nvSpPr>
        <p:spPr>
          <a:xfrm>
            <a:off x="822960" y="6949440"/>
            <a:ext cx="6583800" cy="65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34832c6c493_1_177:notes"/>
          <p:cNvSpPr>
            <a:spLocks noGrp="1" noRot="1" noChangeAspect="1"/>
          </p:cNvSpPr>
          <p:nvPr>
            <p:ph type="sldImg" idx="2"/>
          </p:nvPr>
        </p:nvSpPr>
        <p:spPr>
          <a:xfrm>
            <a:off x="1371870" y="1097280"/>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4832c6c493_1_184:notes"/>
          <p:cNvSpPr txBox="1">
            <a:spLocks noGrp="1"/>
          </p:cNvSpPr>
          <p:nvPr>
            <p:ph type="body" idx="1"/>
          </p:nvPr>
        </p:nvSpPr>
        <p:spPr>
          <a:xfrm>
            <a:off x="822960" y="6949440"/>
            <a:ext cx="6583800" cy="65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34832c6c493_1_184:notes"/>
          <p:cNvSpPr>
            <a:spLocks noGrp="1" noRot="1" noChangeAspect="1"/>
          </p:cNvSpPr>
          <p:nvPr>
            <p:ph type="sldImg" idx="2"/>
          </p:nvPr>
        </p:nvSpPr>
        <p:spPr>
          <a:xfrm>
            <a:off x="1371870" y="1097280"/>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4832c6c493_1_191:notes"/>
          <p:cNvSpPr txBox="1">
            <a:spLocks noGrp="1"/>
          </p:cNvSpPr>
          <p:nvPr>
            <p:ph type="body" idx="1"/>
          </p:nvPr>
        </p:nvSpPr>
        <p:spPr>
          <a:xfrm>
            <a:off x="822960" y="6949440"/>
            <a:ext cx="6583800" cy="65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34832c6c493_1_191:notes"/>
          <p:cNvSpPr>
            <a:spLocks noGrp="1" noRot="1" noChangeAspect="1"/>
          </p:cNvSpPr>
          <p:nvPr>
            <p:ph type="sldImg" idx="2"/>
          </p:nvPr>
        </p:nvSpPr>
        <p:spPr>
          <a:xfrm>
            <a:off x="1371870" y="1097280"/>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4832c6c493_1_198:notes"/>
          <p:cNvSpPr txBox="1">
            <a:spLocks noGrp="1"/>
          </p:cNvSpPr>
          <p:nvPr>
            <p:ph type="body" idx="1"/>
          </p:nvPr>
        </p:nvSpPr>
        <p:spPr>
          <a:xfrm>
            <a:off x="822960" y="6949440"/>
            <a:ext cx="6583800" cy="65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공간 정보를 보존한 채로 weight를 거친 결과들을 feature map 이라 하고 이를 통해 정보가 추상화됨을 볼 수 있었습니다.</a:t>
            </a:r>
            <a:endParaRPr/>
          </a:p>
        </p:txBody>
      </p:sp>
      <p:sp>
        <p:nvSpPr>
          <p:cNvPr id="245" name="Google Shape;245;g34832c6c493_1_198:notes"/>
          <p:cNvSpPr>
            <a:spLocks noGrp="1" noRot="1" noChangeAspect="1"/>
          </p:cNvSpPr>
          <p:nvPr>
            <p:ph type="sldImg" idx="2"/>
          </p:nvPr>
        </p:nvSpPr>
        <p:spPr>
          <a:xfrm>
            <a:off x="1371870" y="1097280"/>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저희는 모두가 이 과정을 스스로 진행하고 습득하는데 초점을 맞추었기 때문에 추가로 실험을 수행하지는 않았습니다. 그리고 성능을 향상시키기 위한 방법으로는 데이터 증강, 모델 최적화, 앙상블, 특성공학 등의 기법을 사용할 수 있음을 다시 확인하였습니다.</a:t>
            </a:r>
            <a:endParaRPr/>
          </a:p>
        </p:txBody>
      </p:sp>
      <p:sp>
        <p:nvSpPr>
          <p:cNvPr id="253" name="Google Shape;25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900"/>
              <a:t>저희는 노드에서 제시한 데이터 전처리 과정이 이미 데이터셋에 되어 있다고 판단하여 사람이 형태로 모양을 구분하는 일은 소개를 드리고 넘어가고자 합니다. 케글 데이터셋에서 제시한 자료를 참고하면 1~6번까지 분류된 해파리들에 대한 외형의 특징이 묘사되어 있음을 확인할 수 있습니다. 각 특징들은 굵은 글씨로 설명하였습니다.</a:t>
            </a:r>
            <a:endParaRPr sz="900"/>
          </a:p>
          <a:p>
            <a:pPr marL="457200" lvl="0" indent="-285750" algn="l" rtl="0">
              <a:spcBef>
                <a:spcPts val="0"/>
              </a:spcBef>
              <a:spcAft>
                <a:spcPts val="0"/>
              </a:spcAft>
              <a:buSzPts val="900"/>
              <a:buAutoNum type="arabicPeriod"/>
            </a:pPr>
            <a:r>
              <a:rPr lang="en-US" sz="900"/>
              <a:t>달해파리 : </a:t>
            </a:r>
            <a:r>
              <a:rPr lang="en-US" sz="900">
                <a:solidFill>
                  <a:srgbClr val="2C2821"/>
                </a:solidFill>
                <a:latin typeface="Lora"/>
                <a:ea typeface="Lora"/>
                <a:cs typeface="Lora"/>
                <a:sym typeface="Lora"/>
              </a:rPr>
              <a:t> </a:t>
            </a:r>
            <a:r>
              <a:rPr lang="en-US" sz="900" b="1">
                <a:solidFill>
                  <a:srgbClr val="2C2821"/>
                </a:solidFill>
                <a:latin typeface="Lora"/>
                <a:ea typeface="Lora"/>
                <a:cs typeface="Lora"/>
                <a:sym typeface="Lora"/>
              </a:rPr>
              <a:t>반투명 종의 윗부분</a:t>
            </a:r>
            <a:r>
              <a:rPr lang="en-US" sz="900">
                <a:solidFill>
                  <a:srgbClr val="2C2821"/>
                </a:solidFill>
                <a:latin typeface="Lora"/>
                <a:ea typeface="Lora"/>
                <a:cs typeface="Lora"/>
                <a:sym typeface="Lora"/>
              </a:rPr>
              <a:t>을 통해 </a:t>
            </a:r>
            <a:r>
              <a:rPr lang="en-US" sz="900" b="1">
                <a:solidFill>
                  <a:srgbClr val="2C2821"/>
                </a:solidFill>
                <a:latin typeface="Lora"/>
                <a:ea typeface="Lora"/>
                <a:cs typeface="Lora"/>
                <a:sym typeface="Lora"/>
              </a:rPr>
              <a:t>네 개의 말굽 모양의 생식선</a:t>
            </a:r>
            <a:r>
              <a:rPr lang="en-US" sz="900">
                <a:solidFill>
                  <a:srgbClr val="2C2821"/>
                </a:solidFill>
                <a:latin typeface="Lora"/>
                <a:ea typeface="Lora"/>
                <a:cs typeface="Lora"/>
                <a:sym typeface="Lora"/>
              </a:rPr>
              <a:t>을 가진 일반 해파리. 촉수로 메두사, 플랑크톤, 연체동물을 채집하여 먹이를 먹습니다.</a:t>
            </a:r>
            <a:endParaRPr sz="900">
              <a:latin typeface="Arial"/>
              <a:ea typeface="Arial"/>
              <a:cs typeface="Arial"/>
              <a:sym typeface="Arial"/>
            </a:endParaRPr>
          </a:p>
          <a:p>
            <a:pPr marL="457200" lvl="0" indent="-285750" algn="l" rtl="0">
              <a:spcBef>
                <a:spcPts val="0"/>
              </a:spcBef>
              <a:spcAft>
                <a:spcPts val="0"/>
              </a:spcAft>
              <a:buSzPts val="900"/>
              <a:buAutoNum type="arabicPeriod"/>
            </a:pPr>
            <a:r>
              <a:rPr lang="en-US" sz="900"/>
              <a:t>통해파리 : </a:t>
            </a:r>
            <a:r>
              <a:rPr lang="en-US" sz="900">
                <a:solidFill>
                  <a:srgbClr val="2C2821"/>
                </a:solidFill>
                <a:latin typeface="Lora"/>
                <a:ea typeface="Lora"/>
                <a:cs typeface="Lora"/>
                <a:sym typeface="Lora"/>
              </a:rPr>
              <a:t>영국 해역에서 발견되는 가장 큰 해파리로, </a:t>
            </a:r>
            <a:r>
              <a:rPr lang="en-US" sz="900" b="1">
                <a:solidFill>
                  <a:srgbClr val="2C2821"/>
                </a:solidFill>
                <a:latin typeface="Lora"/>
                <a:ea typeface="Lora"/>
                <a:cs typeface="Lora"/>
                <a:sym typeface="Lora"/>
              </a:rPr>
              <a:t>지름이 최대 90cm</a:t>
            </a:r>
            <a:r>
              <a:rPr lang="en-US" sz="900">
                <a:solidFill>
                  <a:srgbClr val="2C2821"/>
                </a:solidFill>
                <a:latin typeface="Lora"/>
                <a:ea typeface="Lora"/>
                <a:cs typeface="Lora"/>
                <a:sym typeface="Lora"/>
              </a:rPr>
              <a:t>까지 자랄 수 있는 종을 가지고 있습니다. </a:t>
            </a:r>
            <a:r>
              <a:rPr lang="en-US" sz="900" b="1">
                <a:solidFill>
                  <a:srgbClr val="2C2821"/>
                </a:solidFill>
                <a:latin typeface="Lora"/>
                <a:ea typeface="Lora"/>
                <a:cs typeface="Lora"/>
                <a:sym typeface="Lora"/>
              </a:rPr>
              <a:t>촉수</a:t>
            </a:r>
            <a:r>
              <a:rPr lang="en-US" sz="900">
                <a:solidFill>
                  <a:srgbClr val="2C2821"/>
                </a:solidFill>
                <a:latin typeface="Lora"/>
                <a:ea typeface="Lora"/>
                <a:cs typeface="Lora"/>
                <a:sym typeface="Lora"/>
              </a:rPr>
              <a:t>에 플랑크톤과 작은 물고기를 잡아먹습니다.</a:t>
            </a:r>
            <a:endParaRPr sz="900">
              <a:latin typeface="Arial"/>
              <a:ea typeface="Arial"/>
              <a:cs typeface="Arial"/>
              <a:sym typeface="Arial"/>
            </a:endParaRPr>
          </a:p>
          <a:p>
            <a:pPr marL="457200" lvl="0" indent="-285750" algn="l" rtl="0">
              <a:spcBef>
                <a:spcPts val="0"/>
              </a:spcBef>
              <a:spcAft>
                <a:spcPts val="0"/>
              </a:spcAft>
              <a:buSzPts val="900"/>
              <a:buAutoNum type="arabicPeriod"/>
            </a:pPr>
            <a:r>
              <a:rPr lang="en-US" sz="900"/>
              <a:t>파란해파리 : </a:t>
            </a:r>
            <a:r>
              <a:rPr lang="en-US" sz="900" b="1">
                <a:solidFill>
                  <a:srgbClr val="2C2821"/>
                </a:solidFill>
                <a:latin typeface="Lora"/>
                <a:ea typeface="Lora"/>
                <a:cs typeface="Lora"/>
                <a:sym typeface="Lora"/>
              </a:rPr>
              <a:t>지름이 최대 30cm</a:t>
            </a:r>
            <a:r>
              <a:rPr lang="en-US" sz="900">
                <a:solidFill>
                  <a:srgbClr val="2C2821"/>
                </a:solidFill>
                <a:latin typeface="Lora"/>
                <a:ea typeface="Lora"/>
                <a:cs typeface="Lora"/>
                <a:sym typeface="Lora"/>
              </a:rPr>
              <a:t>까지 자랄 수 있는 큰 해파리. </a:t>
            </a:r>
            <a:r>
              <a:rPr lang="en-US" sz="900" b="1">
                <a:solidFill>
                  <a:srgbClr val="2C2821"/>
                </a:solidFill>
                <a:latin typeface="Lora"/>
                <a:ea typeface="Lora"/>
                <a:cs typeface="Lora"/>
                <a:sym typeface="Lora"/>
              </a:rPr>
              <a:t>촉수</a:t>
            </a:r>
            <a:r>
              <a:rPr lang="en-US" sz="900">
                <a:solidFill>
                  <a:srgbClr val="2C2821"/>
                </a:solidFill>
                <a:latin typeface="Lora"/>
                <a:ea typeface="Lora"/>
                <a:cs typeface="Lora"/>
                <a:sym typeface="Lora"/>
              </a:rPr>
              <a:t>에 플랑크톤과 작은 물고기를 잡아먹습니다.</a:t>
            </a:r>
            <a:endParaRPr sz="900">
              <a:latin typeface="Arial"/>
              <a:ea typeface="Arial"/>
              <a:cs typeface="Arial"/>
              <a:sym typeface="Arial"/>
            </a:endParaRPr>
          </a:p>
          <a:p>
            <a:pPr marL="457200" lvl="0" indent="-285750" algn="l" rtl="0">
              <a:spcBef>
                <a:spcPts val="0"/>
              </a:spcBef>
              <a:spcAft>
                <a:spcPts val="0"/>
              </a:spcAft>
              <a:buSzPts val="900"/>
              <a:buAutoNum type="arabicPeriod"/>
            </a:pPr>
            <a:r>
              <a:rPr lang="en-US" sz="900"/>
              <a:t>나침반 해파리 : </a:t>
            </a:r>
            <a:r>
              <a:rPr lang="en-US" sz="900" b="1">
                <a:solidFill>
                  <a:srgbClr val="2C2821"/>
                </a:solidFill>
                <a:latin typeface="Lora"/>
                <a:ea typeface="Lora"/>
                <a:cs typeface="Lora"/>
                <a:sym typeface="Lora"/>
              </a:rPr>
              <a:t>나침반 장미를 닮은 종</a:t>
            </a:r>
            <a:r>
              <a:rPr lang="en-US" sz="900">
                <a:solidFill>
                  <a:srgbClr val="2C2821"/>
                </a:solidFill>
                <a:latin typeface="Lora"/>
                <a:ea typeface="Lora"/>
                <a:cs typeface="Lora"/>
                <a:sym typeface="Lora"/>
              </a:rPr>
              <a:t>의 </a:t>
            </a:r>
            <a:r>
              <a:rPr lang="en-US" sz="900" b="1">
                <a:solidFill>
                  <a:srgbClr val="2C2821"/>
                </a:solidFill>
                <a:latin typeface="Lora"/>
                <a:ea typeface="Lora"/>
                <a:cs typeface="Lora"/>
                <a:sym typeface="Lora"/>
              </a:rPr>
              <a:t>갈색 자국</a:t>
            </a:r>
            <a:r>
              <a:rPr lang="en-US" sz="900">
                <a:solidFill>
                  <a:srgbClr val="2C2821"/>
                </a:solidFill>
                <a:latin typeface="Lora"/>
                <a:ea typeface="Lora"/>
                <a:cs typeface="Lora"/>
                <a:sym typeface="Lora"/>
              </a:rPr>
              <a:t>에서 이름을 따왔습니다. 촉수에 플랑크톤과 작은 물고기를 잡아먹습니다.</a:t>
            </a:r>
            <a:endParaRPr sz="900">
              <a:latin typeface="Arial"/>
              <a:ea typeface="Arial"/>
              <a:cs typeface="Arial"/>
              <a:sym typeface="Arial"/>
            </a:endParaRPr>
          </a:p>
          <a:p>
            <a:pPr marL="457200" lvl="0" indent="-285750" algn="l" rtl="0">
              <a:spcBef>
                <a:spcPts val="0"/>
              </a:spcBef>
              <a:spcAft>
                <a:spcPts val="0"/>
              </a:spcAft>
              <a:buSzPts val="900"/>
              <a:buAutoNum type="arabicPeriod"/>
            </a:pPr>
            <a:r>
              <a:rPr lang="en-US" sz="900"/>
              <a:t>사자갈기 해파리 : </a:t>
            </a:r>
            <a:r>
              <a:rPr lang="en-US" sz="900">
                <a:solidFill>
                  <a:srgbClr val="2C2821"/>
                </a:solidFill>
                <a:latin typeface="Lora"/>
                <a:ea typeface="Lora"/>
                <a:cs typeface="Lora"/>
                <a:sym typeface="Lora"/>
              </a:rPr>
              <a:t>세계에서 가장 큰 해파리로, </a:t>
            </a:r>
            <a:r>
              <a:rPr lang="en-US" sz="900" b="1">
                <a:solidFill>
                  <a:srgbClr val="2C2821"/>
                </a:solidFill>
                <a:latin typeface="Lora"/>
                <a:ea typeface="Lora"/>
                <a:cs typeface="Lora"/>
                <a:sym typeface="Lora"/>
              </a:rPr>
              <a:t>지름이 최대 2미터</a:t>
            </a:r>
            <a:r>
              <a:rPr lang="en-US" sz="900">
                <a:solidFill>
                  <a:srgbClr val="2C2821"/>
                </a:solidFill>
                <a:latin typeface="Lora"/>
                <a:ea typeface="Lora"/>
                <a:cs typeface="Lora"/>
                <a:sym typeface="Lora"/>
              </a:rPr>
              <a:t>까지 자랄 수 있는 종과 </a:t>
            </a:r>
            <a:r>
              <a:rPr lang="en-US" sz="900" b="1">
                <a:solidFill>
                  <a:srgbClr val="2C2821"/>
                </a:solidFill>
                <a:latin typeface="Lora"/>
                <a:ea typeface="Lora"/>
                <a:cs typeface="Lora"/>
                <a:sym typeface="Lora"/>
              </a:rPr>
              <a:t>길이가 최대 30미터</a:t>
            </a:r>
            <a:r>
              <a:rPr lang="en-US" sz="900">
                <a:solidFill>
                  <a:srgbClr val="2C2821"/>
                </a:solidFill>
                <a:latin typeface="Lora"/>
                <a:ea typeface="Lora"/>
                <a:cs typeface="Lora"/>
                <a:sym typeface="Lora"/>
              </a:rPr>
              <a:t>에 달하는 촉수를 가지고 있습니다. 촉수에 플랑크톤과 작은 물고기를 잡아먹습니다.</a:t>
            </a:r>
            <a:endParaRPr sz="900">
              <a:latin typeface="Arial"/>
              <a:ea typeface="Arial"/>
              <a:cs typeface="Arial"/>
              <a:sym typeface="Arial"/>
            </a:endParaRPr>
          </a:p>
          <a:p>
            <a:pPr marL="457200" lvl="0" indent="-285750" algn="l" rtl="0">
              <a:spcBef>
                <a:spcPts val="0"/>
              </a:spcBef>
              <a:spcAft>
                <a:spcPts val="0"/>
              </a:spcAft>
              <a:buSzPts val="900"/>
              <a:buAutoNum type="arabicPeriod"/>
            </a:pPr>
            <a:r>
              <a:rPr lang="en-US" sz="900"/>
              <a:t>모브 스팅어 : </a:t>
            </a:r>
            <a:r>
              <a:rPr lang="en-US" sz="900" b="1">
                <a:solidFill>
                  <a:srgbClr val="2C2821"/>
                </a:solidFill>
                <a:latin typeface="Lora"/>
                <a:ea typeface="Lora"/>
                <a:cs typeface="Lora"/>
                <a:sym typeface="Lora"/>
              </a:rPr>
              <a:t>종에 긴 촉수와 사마귀 같은 구조</a:t>
            </a:r>
            <a:r>
              <a:rPr lang="en-US" sz="900">
                <a:solidFill>
                  <a:srgbClr val="2C2821"/>
                </a:solidFill>
                <a:latin typeface="Lora"/>
                <a:ea typeface="Lora"/>
                <a:cs typeface="Lora"/>
                <a:sym typeface="Lora"/>
              </a:rPr>
              <a:t>를 가진 작은 해파리는 찌르는 세포로 가득 차 있습니다. 그것은 다른 작은 해파리와 바다 멍게를 먹습니다.</a:t>
            </a:r>
            <a:endParaRPr sz="900"/>
          </a:p>
        </p:txBody>
      </p:sp>
      <p:sp>
        <p:nvSpPr>
          <p:cNvPr id="78" name="Google Shape;7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저희가 조사한 분류 모델은 딥러닝 모델 이전에도 있고, 이후에도 있다고 확인하였습니다. 전통적인 방식인 현미경 등을 통한 관찰에 의한 분류, 유전자 분석에 의한 분류, 그리고 본 프로젝트에서 수행한 딥러닝 모델 그리고 이를 조합한 통합 분석 시스템이 있음을 알아 냈습니다.</a:t>
            </a:r>
            <a:endParaRPr/>
          </a:p>
        </p:txBody>
      </p:sp>
      <p:sp>
        <p:nvSpPr>
          <p:cNvPr id="103" name="Google Shape;10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다음은 이번 프로젝트에서 수행해야 했던 딥러닝 모델에 대한 소개입니다. 우선 ResNet을 선택한 이유는 딥러닝에 입문하는 사람들이라면 본 모델이 구조를 이해하는데 기본이 되고 있기 때문에 수행하였습니다. 그리고 샘플의 수(900장)가 많지 않아 깊은 CNN 모델을 학습시키기 어렵습니다. 그리고 소규모 데이터에서도 본 모델이 우수한 성능을 나타낼 수 있다고 확인하였습니다. 네트워크 길이가 증가할수록 높은 정확도를 쉽게 확보할 수 있으며 이미지 분류에서 매우 우수한 성능을 보인다고 합니다. </a:t>
            </a:r>
            <a:endParaRPr/>
          </a:p>
        </p:txBody>
      </p:sp>
      <p:sp>
        <p:nvSpPr>
          <p:cNvPr id="122" name="Google Shape;12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4832c6c493_1_0:notes"/>
          <p:cNvSpPr txBox="1">
            <a:spLocks noGrp="1"/>
          </p:cNvSpPr>
          <p:nvPr>
            <p:ph type="body" idx="1"/>
          </p:nvPr>
        </p:nvSpPr>
        <p:spPr>
          <a:xfrm>
            <a:off x="822960" y="6949440"/>
            <a:ext cx="6583800" cy="65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34832c6c493_1_0: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82e578176_1_0:notes"/>
          <p:cNvSpPr txBox="1">
            <a:spLocks noGrp="1"/>
          </p:cNvSpPr>
          <p:nvPr>
            <p:ph type="body" idx="1"/>
          </p:nvPr>
        </p:nvSpPr>
        <p:spPr>
          <a:xfrm>
            <a:off x="822960" y="6949440"/>
            <a:ext cx="6583800" cy="658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ResNet 모델 이외에 다른 모델들의 성능을 비교해 본 결과 ResNet은 65% 정도 그리고 EfficientNet에서 가장 우수한 성능을 내고 있음을 확인하였습니다.</a:t>
            </a:r>
            <a:endParaRPr/>
          </a:p>
        </p:txBody>
      </p:sp>
      <p:sp>
        <p:nvSpPr>
          <p:cNvPr id="146" name="Google Shape;146;g3482e578176_1_0:notes"/>
          <p:cNvSpPr>
            <a:spLocks noGrp="1" noRot="1" noChangeAspect="1"/>
          </p:cNvSpPr>
          <p:nvPr>
            <p:ph type="sldImg" idx="2"/>
          </p:nvPr>
        </p:nvSpPr>
        <p:spPr>
          <a:xfrm>
            <a:off x="-760413" y="1096963"/>
            <a:ext cx="9752013"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400bd4e579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400bd4e579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저희가 수행한 실험에 대한 결과를 보여드립니다. ResNet-50모델의 경우 반복횟수를 5회로 줄여 진행하였으나 저희가 가지고 있는 1)노드, 2)google colab으로는 40분 이상 시간이 걸렸습니다. 따라서 시간 효율이 좋지 못하다고 판단하였습니다. 그리고 임의의 사진 하나를 분류하는데 성공하였으나 전체 test 데이터를 평가하였을 경우 65% 정도의 정확도로 성능이 좋지 못하다고 판단하였습니다. 또한 히트맵을 적용하였을 때 특징이 뚜렷한 해파리를 잘 분류함을 확인하였습니다.</a:t>
            </a:r>
            <a:endParaRPr/>
          </a:p>
        </p:txBody>
      </p:sp>
      <p:sp>
        <p:nvSpPr>
          <p:cNvPr id="155" name="Google Shape;155;g3400bd4e579_2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00bd4e579_2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00bd4e579_2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ResNet-50모델이 설득력이 있을 만큼 성능이 좋지 못하다고 판단하여 더 나은 모델이 발표되었는지 찾아보았습니다. 저희가 기준을 삼은 지표(metric)은 65%에 불과한 정확도였고 조사 결과 efficientNet이 정확도 면에서 더 나은 결과를 보여줄 것이라고 판단하여 이 모델로 추가 실험을 수행하였습니다. EfficientNet의 특징은 (슬라이드 상단) 다음과 같고 이 모델이 더 가볍고 좋은 성능을 보인다고 합니다.</a:t>
            </a:r>
            <a:endParaRPr/>
          </a:p>
        </p:txBody>
      </p:sp>
      <p:sp>
        <p:nvSpPr>
          <p:cNvPr id="171" name="Google Shape;171;g3400bd4e579_2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400bd4e579_2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400bd4e579_2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EfficientNet으로 실험을 동일한 가정에서 수행했을 때 나온 결과를 말씀드리겠습니다. 반복횟수를 5회로 동일하게 설정하고 진행하였습니다. 그리고 ResNet처럼 5회만 수행하는데도 오랜 시간이 걸렸던 점이 예상과는 달랐습니다. 그리고 사진 하나를 예측했을 때 결과가 잘 나온다고 확인하였고 전체를 분류했을 때도 90%를 초과하는 정확도를 확인하였습니다. 히트맵 역시 조금 더 정확하게 특징을 잡아내었음을 확인하였습니다.</a:t>
            </a:r>
            <a:endParaRPr/>
          </a:p>
        </p:txBody>
      </p:sp>
      <p:sp>
        <p:nvSpPr>
          <p:cNvPr id="181" name="Google Shape;181;g3400bd4e579_2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F1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14630400" cy="8229600"/>
          </a:xfrm>
          <a:prstGeom prst="rect">
            <a:avLst/>
          </a:prstGeom>
          <a:solidFill>
            <a:srgbClr val="FC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F1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1"/>
          <p:cNvSpPr/>
          <p:nvPr/>
        </p:nvSpPr>
        <p:spPr>
          <a:xfrm>
            <a:off x="0" y="0"/>
            <a:ext cx="14630400" cy="8229600"/>
          </a:xfrm>
          <a:prstGeom prst="rect">
            <a:avLst/>
          </a:prstGeom>
          <a:solidFill>
            <a:srgbClr val="FC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11"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spTree>
      <p:nvGrpSpPr>
        <p:cNvPr id="1"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F1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2"/>
          <p:cNvSpPr/>
          <p:nvPr/>
        </p:nvSpPr>
        <p:spPr>
          <a:xfrm>
            <a:off x="0" y="0"/>
            <a:ext cx="14630400" cy="8229600"/>
          </a:xfrm>
          <a:prstGeom prst="rect">
            <a:avLst/>
          </a:prstGeom>
          <a:solidFill>
            <a:srgbClr val="FC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2"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731520" y="329566"/>
            <a:ext cx="13167300" cy="1371600"/>
          </a:xfrm>
          <a:prstGeom prst="rect">
            <a:avLst/>
          </a:prstGeom>
          <a:noFill/>
          <a:ln>
            <a:noFill/>
          </a:ln>
        </p:spPr>
        <p:txBody>
          <a:bodyPr spcFirstLastPara="1" wrap="square" lIns="134100" tIns="67025" rIns="134100" bIns="67025" anchor="ctr" anchorCtr="0">
            <a:normAutofit/>
          </a:bodyPr>
          <a:lstStyle>
            <a:lvl1pPr lvl="0" algn="ctr">
              <a:spcBef>
                <a:spcPts val="0"/>
              </a:spcBef>
              <a:spcAft>
                <a:spcPts val="0"/>
              </a:spcAft>
              <a:buClr>
                <a:schemeClr val="dk1"/>
              </a:buClr>
              <a:buSzPts val="2600"/>
              <a:buChar char="●"/>
              <a:defRPr sz="2100"/>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a:endParaRPr/>
          </a:p>
        </p:txBody>
      </p:sp>
      <p:sp>
        <p:nvSpPr>
          <p:cNvPr id="57" name="Google Shape;57;p14"/>
          <p:cNvSpPr txBox="1">
            <a:spLocks noGrp="1"/>
          </p:cNvSpPr>
          <p:nvPr>
            <p:ph type="dt" idx="10"/>
          </p:nvPr>
        </p:nvSpPr>
        <p:spPr>
          <a:xfrm>
            <a:off x="731520" y="7627620"/>
            <a:ext cx="3413700" cy="438000"/>
          </a:xfrm>
          <a:prstGeom prst="rect">
            <a:avLst/>
          </a:prstGeom>
          <a:noFill/>
          <a:ln>
            <a:noFill/>
          </a:ln>
        </p:spPr>
        <p:txBody>
          <a:bodyPr spcFirstLastPara="1" wrap="square" lIns="134100" tIns="67025" rIns="134100" bIns="67025" anchor="ctr" anchorCtr="0">
            <a:noAutofit/>
          </a:bodyPr>
          <a:lstStyle>
            <a:lvl1pPr lvl="0" algn="l">
              <a:spcBef>
                <a:spcPts val="0"/>
              </a:spcBef>
              <a:spcAft>
                <a:spcPts val="0"/>
              </a:spcAft>
              <a:buSzPts val="2100"/>
              <a:buNone/>
              <a:defRPr sz="2100"/>
            </a:lvl1pPr>
            <a:lvl2pPr lvl="1" algn="l">
              <a:spcBef>
                <a:spcPts val="0"/>
              </a:spcBef>
              <a:spcAft>
                <a:spcPts val="0"/>
              </a:spcAft>
              <a:buSzPts val="2100"/>
              <a:buNone/>
              <a:defRPr sz="2100"/>
            </a:lvl2pPr>
            <a:lvl3pPr lvl="2" algn="l">
              <a:spcBef>
                <a:spcPts val="0"/>
              </a:spcBef>
              <a:spcAft>
                <a:spcPts val="0"/>
              </a:spcAft>
              <a:buSzPts val="2100"/>
              <a:buNone/>
              <a:defRPr sz="2100"/>
            </a:lvl3pPr>
            <a:lvl4pPr lvl="3" algn="l">
              <a:spcBef>
                <a:spcPts val="0"/>
              </a:spcBef>
              <a:spcAft>
                <a:spcPts val="0"/>
              </a:spcAft>
              <a:buSzPts val="2100"/>
              <a:buNone/>
              <a:defRPr sz="2100"/>
            </a:lvl4pPr>
            <a:lvl5pPr lvl="4" algn="l">
              <a:spcBef>
                <a:spcPts val="0"/>
              </a:spcBef>
              <a:spcAft>
                <a:spcPts val="0"/>
              </a:spcAft>
              <a:buSzPts val="2100"/>
              <a:buNone/>
              <a:defRPr sz="2100"/>
            </a:lvl5pPr>
            <a:lvl6pPr lvl="5" algn="l">
              <a:spcBef>
                <a:spcPts val="0"/>
              </a:spcBef>
              <a:spcAft>
                <a:spcPts val="0"/>
              </a:spcAft>
              <a:buSzPts val="2100"/>
              <a:buNone/>
              <a:defRPr sz="2100"/>
            </a:lvl6pPr>
            <a:lvl7pPr lvl="6" algn="l">
              <a:spcBef>
                <a:spcPts val="0"/>
              </a:spcBef>
              <a:spcAft>
                <a:spcPts val="0"/>
              </a:spcAft>
              <a:buSzPts val="2100"/>
              <a:buNone/>
              <a:defRPr sz="2100"/>
            </a:lvl7pPr>
            <a:lvl8pPr lvl="7" algn="l">
              <a:spcBef>
                <a:spcPts val="0"/>
              </a:spcBef>
              <a:spcAft>
                <a:spcPts val="0"/>
              </a:spcAft>
              <a:buSzPts val="2100"/>
              <a:buNone/>
              <a:defRPr sz="2100"/>
            </a:lvl8pPr>
            <a:lvl9pPr lvl="8" algn="l">
              <a:spcBef>
                <a:spcPts val="0"/>
              </a:spcBef>
              <a:spcAft>
                <a:spcPts val="0"/>
              </a:spcAft>
              <a:buSzPts val="2100"/>
              <a:buNone/>
              <a:defRPr sz="2100"/>
            </a:lvl9pPr>
          </a:lstStyle>
          <a:p>
            <a:endParaRPr/>
          </a:p>
        </p:txBody>
      </p:sp>
      <p:sp>
        <p:nvSpPr>
          <p:cNvPr id="58" name="Google Shape;58;p14"/>
          <p:cNvSpPr txBox="1">
            <a:spLocks noGrp="1"/>
          </p:cNvSpPr>
          <p:nvPr>
            <p:ph type="ftr" idx="11"/>
          </p:nvPr>
        </p:nvSpPr>
        <p:spPr>
          <a:xfrm>
            <a:off x="4998720" y="7627620"/>
            <a:ext cx="4632900" cy="438000"/>
          </a:xfrm>
          <a:prstGeom prst="rect">
            <a:avLst/>
          </a:prstGeom>
          <a:noFill/>
          <a:ln>
            <a:noFill/>
          </a:ln>
        </p:spPr>
        <p:txBody>
          <a:bodyPr spcFirstLastPara="1" wrap="square" lIns="134100" tIns="67025" rIns="134100" bIns="67025" anchor="ctr" anchorCtr="0">
            <a:noAutofit/>
          </a:bodyPr>
          <a:lstStyle>
            <a:lvl1pPr lvl="0" algn="ctr">
              <a:spcBef>
                <a:spcPts val="0"/>
              </a:spcBef>
              <a:spcAft>
                <a:spcPts val="0"/>
              </a:spcAft>
              <a:buSzPts val="2100"/>
              <a:buNone/>
              <a:defRPr sz="2100"/>
            </a:lvl1pPr>
            <a:lvl2pPr lvl="1" algn="l">
              <a:spcBef>
                <a:spcPts val="0"/>
              </a:spcBef>
              <a:spcAft>
                <a:spcPts val="0"/>
              </a:spcAft>
              <a:buSzPts val="2100"/>
              <a:buNone/>
              <a:defRPr sz="2100"/>
            </a:lvl2pPr>
            <a:lvl3pPr lvl="2" algn="l">
              <a:spcBef>
                <a:spcPts val="0"/>
              </a:spcBef>
              <a:spcAft>
                <a:spcPts val="0"/>
              </a:spcAft>
              <a:buSzPts val="2100"/>
              <a:buNone/>
              <a:defRPr sz="2100"/>
            </a:lvl3pPr>
            <a:lvl4pPr lvl="3" algn="l">
              <a:spcBef>
                <a:spcPts val="0"/>
              </a:spcBef>
              <a:spcAft>
                <a:spcPts val="0"/>
              </a:spcAft>
              <a:buSzPts val="2100"/>
              <a:buNone/>
              <a:defRPr sz="2100"/>
            </a:lvl4pPr>
            <a:lvl5pPr lvl="4" algn="l">
              <a:spcBef>
                <a:spcPts val="0"/>
              </a:spcBef>
              <a:spcAft>
                <a:spcPts val="0"/>
              </a:spcAft>
              <a:buSzPts val="2100"/>
              <a:buNone/>
              <a:defRPr sz="2100"/>
            </a:lvl5pPr>
            <a:lvl6pPr lvl="5" algn="l">
              <a:spcBef>
                <a:spcPts val="0"/>
              </a:spcBef>
              <a:spcAft>
                <a:spcPts val="0"/>
              </a:spcAft>
              <a:buSzPts val="2100"/>
              <a:buNone/>
              <a:defRPr sz="2100"/>
            </a:lvl6pPr>
            <a:lvl7pPr lvl="6" algn="l">
              <a:spcBef>
                <a:spcPts val="0"/>
              </a:spcBef>
              <a:spcAft>
                <a:spcPts val="0"/>
              </a:spcAft>
              <a:buSzPts val="2100"/>
              <a:buNone/>
              <a:defRPr sz="2100"/>
            </a:lvl7pPr>
            <a:lvl8pPr lvl="7" algn="l">
              <a:spcBef>
                <a:spcPts val="0"/>
              </a:spcBef>
              <a:spcAft>
                <a:spcPts val="0"/>
              </a:spcAft>
              <a:buSzPts val="2100"/>
              <a:buNone/>
              <a:defRPr sz="2100"/>
            </a:lvl8pPr>
            <a:lvl9pPr lvl="8" algn="l">
              <a:spcBef>
                <a:spcPts val="0"/>
              </a:spcBef>
              <a:spcAft>
                <a:spcPts val="0"/>
              </a:spcAft>
              <a:buSzPts val="2100"/>
              <a:buNone/>
              <a:defRPr sz="2100"/>
            </a:lvl9pPr>
          </a:lstStyle>
          <a:p>
            <a:endParaRPr/>
          </a:p>
        </p:txBody>
      </p:sp>
      <p:sp>
        <p:nvSpPr>
          <p:cNvPr id="59" name="Google Shape;59;p14"/>
          <p:cNvSpPr txBox="1">
            <a:spLocks noGrp="1"/>
          </p:cNvSpPr>
          <p:nvPr>
            <p:ph type="sldNum" idx="12"/>
          </p:nvPr>
        </p:nvSpPr>
        <p:spPr>
          <a:xfrm>
            <a:off x="10485120" y="7627620"/>
            <a:ext cx="3413700" cy="438000"/>
          </a:xfrm>
          <a:prstGeom prst="rect">
            <a:avLst/>
          </a:prstGeom>
          <a:noFill/>
          <a:ln>
            <a:noFill/>
          </a:ln>
        </p:spPr>
        <p:txBody>
          <a:bodyPr spcFirstLastPara="1" wrap="square" lIns="134100" tIns="67025" rIns="134100" bIns="67025" anchor="ctr" anchorCtr="0">
            <a:noAutofit/>
          </a:bodyPr>
          <a:lstStyle>
            <a:lvl1pPr marL="0" lvl="0" indent="0" algn="r">
              <a:spcBef>
                <a:spcPts val="0"/>
              </a:spcBef>
              <a:buNone/>
              <a:defRPr sz="2100"/>
            </a:lvl1pPr>
            <a:lvl2pPr marL="0" lvl="1" indent="0" algn="r">
              <a:spcBef>
                <a:spcPts val="0"/>
              </a:spcBef>
              <a:buNone/>
              <a:defRPr sz="2100"/>
            </a:lvl2pPr>
            <a:lvl3pPr marL="0" lvl="2" indent="0" algn="r">
              <a:spcBef>
                <a:spcPts val="0"/>
              </a:spcBef>
              <a:buNone/>
              <a:defRPr sz="2100"/>
            </a:lvl3pPr>
            <a:lvl4pPr marL="0" lvl="3" indent="0" algn="r">
              <a:spcBef>
                <a:spcPts val="0"/>
              </a:spcBef>
              <a:buNone/>
              <a:defRPr sz="2100"/>
            </a:lvl4pPr>
            <a:lvl5pPr marL="0" lvl="4" indent="0" algn="r">
              <a:spcBef>
                <a:spcPts val="0"/>
              </a:spcBef>
              <a:buNone/>
              <a:defRPr sz="2100"/>
            </a:lvl5pPr>
            <a:lvl6pPr marL="0" lvl="5" indent="0" algn="r">
              <a:spcBef>
                <a:spcPts val="0"/>
              </a:spcBef>
              <a:buNone/>
              <a:defRPr sz="2100"/>
            </a:lvl6pPr>
            <a:lvl7pPr marL="0" lvl="6" indent="0" algn="r">
              <a:spcBef>
                <a:spcPts val="0"/>
              </a:spcBef>
              <a:buNone/>
              <a:defRPr sz="2100"/>
            </a:lvl7pPr>
            <a:lvl8pPr marL="0" lvl="7" indent="0" algn="r">
              <a:spcBef>
                <a:spcPts val="0"/>
              </a:spcBef>
              <a:buNone/>
              <a:defRPr sz="2100"/>
            </a:lvl8pPr>
            <a:lvl9pPr marL="0" lvl="8" indent="0" algn="r">
              <a:spcBef>
                <a:spcPts val="0"/>
              </a:spcBef>
              <a:buNone/>
              <a:defRPr sz="21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731520" y="329566"/>
            <a:ext cx="13167300" cy="1371600"/>
          </a:xfrm>
          <a:prstGeom prst="rect">
            <a:avLst/>
          </a:prstGeom>
          <a:noFill/>
          <a:ln>
            <a:noFill/>
          </a:ln>
        </p:spPr>
        <p:txBody>
          <a:bodyPr spcFirstLastPara="1" wrap="square" lIns="134100" tIns="67025" rIns="134100" bIns="67025" anchor="ctr" anchorCtr="0">
            <a:normAutofit/>
          </a:bodyPr>
          <a:lstStyle>
            <a:lvl1pPr lvl="0" algn="ctr">
              <a:spcBef>
                <a:spcPts val="0"/>
              </a:spcBef>
              <a:spcAft>
                <a:spcPts val="0"/>
              </a:spcAft>
              <a:buClr>
                <a:schemeClr val="dk1"/>
              </a:buClr>
              <a:buSzPts val="2600"/>
              <a:buChar char="●"/>
              <a:defRPr sz="2100"/>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a:endParaRPr/>
          </a:p>
        </p:txBody>
      </p:sp>
      <p:sp>
        <p:nvSpPr>
          <p:cNvPr id="62" name="Google Shape;62;p15"/>
          <p:cNvSpPr txBox="1">
            <a:spLocks noGrp="1"/>
          </p:cNvSpPr>
          <p:nvPr>
            <p:ph type="body" idx="1"/>
          </p:nvPr>
        </p:nvSpPr>
        <p:spPr>
          <a:xfrm>
            <a:off x="731520" y="1920240"/>
            <a:ext cx="13167300" cy="5431200"/>
          </a:xfrm>
          <a:prstGeom prst="rect">
            <a:avLst/>
          </a:prstGeom>
          <a:noFill/>
          <a:ln>
            <a:noFill/>
          </a:ln>
        </p:spPr>
        <p:txBody>
          <a:bodyPr spcFirstLastPara="1" wrap="square" lIns="134100" tIns="67025" rIns="134100" bIns="67025" anchor="t" anchorCtr="0">
            <a:normAutofit/>
          </a:bodyPr>
          <a:lstStyle>
            <a:lvl1pPr marL="457200" lvl="0" indent="-393700" algn="l">
              <a:spcBef>
                <a:spcPts val="500"/>
              </a:spcBef>
              <a:spcAft>
                <a:spcPts val="0"/>
              </a:spcAft>
              <a:buClr>
                <a:schemeClr val="dk1"/>
              </a:buClr>
              <a:buSzPts val="2600"/>
              <a:buChar char="●"/>
              <a:defRPr sz="2100"/>
            </a:lvl1pPr>
            <a:lvl2pPr marL="914400" lvl="1" indent="-393700" algn="l">
              <a:spcBef>
                <a:spcPts val="500"/>
              </a:spcBef>
              <a:spcAft>
                <a:spcPts val="0"/>
              </a:spcAft>
              <a:buClr>
                <a:schemeClr val="dk1"/>
              </a:buClr>
              <a:buSzPts val="2600"/>
              <a:buChar char="○"/>
              <a:defRPr sz="2100"/>
            </a:lvl2pPr>
            <a:lvl3pPr marL="1371600" lvl="2" indent="-393700" algn="l">
              <a:spcBef>
                <a:spcPts val="500"/>
              </a:spcBef>
              <a:spcAft>
                <a:spcPts val="0"/>
              </a:spcAft>
              <a:buClr>
                <a:schemeClr val="dk1"/>
              </a:buClr>
              <a:buSzPts val="2600"/>
              <a:buChar char="■"/>
              <a:defRPr sz="2100"/>
            </a:lvl3pPr>
            <a:lvl4pPr marL="1828800" lvl="3" indent="-393700" algn="l">
              <a:spcBef>
                <a:spcPts val="500"/>
              </a:spcBef>
              <a:spcAft>
                <a:spcPts val="0"/>
              </a:spcAft>
              <a:buClr>
                <a:schemeClr val="dk1"/>
              </a:buClr>
              <a:buSzPts val="2600"/>
              <a:buChar char="●"/>
              <a:defRPr sz="2100"/>
            </a:lvl4pPr>
            <a:lvl5pPr marL="2286000" lvl="4" indent="-393700" algn="l">
              <a:spcBef>
                <a:spcPts val="500"/>
              </a:spcBef>
              <a:spcAft>
                <a:spcPts val="0"/>
              </a:spcAft>
              <a:buClr>
                <a:schemeClr val="dk1"/>
              </a:buClr>
              <a:buSzPts val="2600"/>
              <a:buChar char="○"/>
              <a:defRPr sz="2100"/>
            </a:lvl5pPr>
            <a:lvl6pPr marL="2743200" lvl="5" indent="-393700" algn="l">
              <a:spcBef>
                <a:spcPts val="500"/>
              </a:spcBef>
              <a:spcAft>
                <a:spcPts val="0"/>
              </a:spcAft>
              <a:buClr>
                <a:schemeClr val="dk1"/>
              </a:buClr>
              <a:buSzPts val="2600"/>
              <a:buChar char="■"/>
              <a:defRPr sz="2100"/>
            </a:lvl6pPr>
            <a:lvl7pPr marL="3200400" lvl="6" indent="-393700" algn="l">
              <a:spcBef>
                <a:spcPts val="500"/>
              </a:spcBef>
              <a:spcAft>
                <a:spcPts val="0"/>
              </a:spcAft>
              <a:buClr>
                <a:schemeClr val="dk1"/>
              </a:buClr>
              <a:buSzPts val="2600"/>
              <a:buChar char="●"/>
              <a:defRPr sz="2100"/>
            </a:lvl7pPr>
            <a:lvl8pPr marL="3657600" lvl="7" indent="-393700" algn="l">
              <a:spcBef>
                <a:spcPts val="500"/>
              </a:spcBef>
              <a:spcAft>
                <a:spcPts val="0"/>
              </a:spcAft>
              <a:buClr>
                <a:schemeClr val="dk1"/>
              </a:buClr>
              <a:buSzPts val="2600"/>
              <a:buChar char="○"/>
              <a:defRPr sz="2100"/>
            </a:lvl8pPr>
            <a:lvl9pPr marL="4114800" lvl="8" indent="-393700" algn="l">
              <a:spcBef>
                <a:spcPts val="500"/>
              </a:spcBef>
              <a:spcAft>
                <a:spcPts val="0"/>
              </a:spcAft>
              <a:buClr>
                <a:schemeClr val="dk1"/>
              </a:buClr>
              <a:buSzPts val="2600"/>
              <a:buChar char="■"/>
              <a:defRPr sz="2100"/>
            </a:lvl9pPr>
          </a:lstStyle>
          <a:p>
            <a:endParaRPr/>
          </a:p>
        </p:txBody>
      </p:sp>
      <p:sp>
        <p:nvSpPr>
          <p:cNvPr id="63" name="Google Shape;63;p15"/>
          <p:cNvSpPr txBox="1">
            <a:spLocks noGrp="1"/>
          </p:cNvSpPr>
          <p:nvPr>
            <p:ph type="dt" idx="10"/>
          </p:nvPr>
        </p:nvSpPr>
        <p:spPr>
          <a:xfrm>
            <a:off x="731520" y="7627620"/>
            <a:ext cx="3413700" cy="438000"/>
          </a:xfrm>
          <a:prstGeom prst="rect">
            <a:avLst/>
          </a:prstGeom>
          <a:noFill/>
          <a:ln>
            <a:noFill/>
          </a:ln>
        </p:spPr>
        <p:txBody>
          <a:bodyPr spcFirstLastPara="1" wrap="square" lIns="134100" tIns="67025" rIns="134100" bIns="67025" anchor="ctr" anchorCtr="0">
            <a:noAutofit/>
          </a:bodyPr>
          <a:lstStyle>
            <a:lvl1pPr lvl="0" algn="l">
              <a:spcBef>
                <a:spcPts val="0"/>
              </a:spcBef>
              <a:spcAft>
                <a:spcPts val="0"/>
              </a:spcAft>
              <a:buSzPts val="2100"/>
              <a:buNone/>
              <a:defRPr sz="2100"/>
            </a:lvl1pPr>
            <a:lvl2pPr lvl="1" algn="l">
              <a:spcBef>
                <a:spcPts val="0"/>
              </a:spcBef>
              <a:spcAft>
                <a:spcPts val="0"/>
              </a:spcAft>
              <a:buSzPts val="2100"/>
              <a:buNone/>
              <a:defRPr sz="2100"/>
            </a:lvl2pPr>
            <a:lvl3pPr lvl="2" algn="l">
              <a:spcBef>
                <a:spcPts val="0"/>
              </a:spcBef>
              <a:spcAft>
                <a:spcPts val="0"/>
              </a:spcAft>
              <a:buSzPts val="2100"/>
              <a:buNone/>
              <a:defRPr sz="2100"/>
            </a:lvl3pPr>
            <a:lvl4pPr lvl="3" algn="l">
              <a:spcBef>
                <a:spcPts val="0"/>
              </a:spcBef>
              <a:spcAft>
                <a:spcPts val="0"/>
              </a:spcAft>
              <a:buSzPts val="2100"/>
              <a:buNone/>
              <a:defRPr sz="2100"/>
            </a:lvl4pPr>
            <a:lvl5pPr lvl="4" algn="l">
              <a:spcBef>
                <a:spcPts val="0"/>
              </a:spcBef>
              <a:spcAft>
                <a:spcPts val="0"/>
              </a:spcAft>
              <a:buSzPts val="2100"/>
              <a:buNone/>
              <a:defRPr sz="2100"/>
            </a:lvl5pPr>
            <a:lvl6pPr lvl="5" algn="l">
              <a:spcBef>
                <a:spcPts val="0"/>
              </a:spcBef>
              <a:spcAft>
                <a:spcPts val="0"/>
              </a:spcAft>
              <a:buSzPts val="2100"/>
              <a:buNone/>
              <a:defRPr sz="2100"/>
            </a:lvl6pPr>
            <a:lvl7pPr lvl="6" algn="l">
              <a:spcBef>
                <a:spcPts val="0"/>
              </a:spcBef>
              <a:spcAft>
                <a:spcPts val="0"/>
              </a:spcAft>
              <a:buSzPts val="2100"/>
              <a:buNone/>
              <a:defRPr sz="2100"/>
            </a:lvl7pPr>
            <a:lvl8pPr lvl="7" algn="l">
              <a:spcBef>
                <a:spcPts val="0"/>
              </a:spcBef>
              <a:spcAft>
                <a:spcPts val="0"/>
              </a:spcAft>
              <a:buSzPts val="2100"/>
              <a:buNone/>
              <a:defRPr sz="2100"/>
            </a:lvl8pPr>
            <a:lvl9pPr lvl="8" algn="l">
              <a:spcBef>
                <a:spcPts val="0"/>
              </a:spcBef>
              <a:spcAft>
                <a:spcPts val="0"/>
              </a:spcAft>
              <a:buSzPts val="2100"/>
              <a:buNone/>
              <a:defRPr sz="2100"/>
            </a:lvl9pPr>
          </a:lstStyle>
          <a:p>
            <a:endParaRPr/>
          </a:p>
        </p:txBody>
      </p:sp>
      <p:sp>
        <p:nvSpPr>
          <p:cNvPr id="64" name="Google Shape;64;p15"/>
          <p:cNvSpPr txBox="1">
            <a:spLocks noGrp="1"/>
          </p:cNvSpPr>
          <p:nvPr>
            <p:ph type="ftr" idx="11"/>
          </p:nvPr>
        </p:nvSpPr>
        <p:spPr>
          <a:xfrm>
            <a:off x="4998720" y="7627620"/>
            <a:ext cx="4632900" cy="438000"/>
          </a:xfrm>
          <a:prstGeom prst="rect">
            <a:avLst/>
          </a:prstGeom>
          <a:noFill/>
          <a:ln>
            <a:noFill/>
          </a:ln>
        </p:spPr>
        <p:txBody>
          <a:bodyPr spcFirstLastPara="1" wrap="square" lIns="134100" tIns="67025" rIns="134100" bIns="67025" anchor="ctr" anchorCtr="0">
            <a:noAutofit/>
          </a:bodyPr>
          <a:lstStyle>
            <a:lvl1pPr lvl="0" algn="ctr">
              <a:spcBef>
                <a:spcPts val="0"/>
              </a:spcBef>
              <a:spcAft>
                <a:spcPts val="0"/>
              </a:spcAft>
              <a:buSzPts val="2100"/>
              <a:buNone/>
              <a:defRPr sz="2100"/>
            </a:lvl1pPr>
            <a:lvl2pPr lvl="1" algn="l">
              <a:spcBef>
                <a:spcPts val="0"/>
              </a:spcBef>
              <a:spcAft>
                <a:spcPts val="0"/>
              </a:spcAft>
              <a:buSzPts val="2100"/>
              <a:buNone/>
              <a:defRPr sz="2100"/>
            </a:lvl2pPr>
            <a:lvl3pPr lvl="2" algn="l">
              <a:spcBef>
                <a:spcPts val="0"/>
              </a:spcBef>
              <a:spcAft>
                <a:spcPts val="0"/>
              </a:spcAft>
              <a:buSzPts val="2100"/>
              <a:buNone/>
              <a:defRPr sz="2100"/>
            </a:lvl3pPr>
            <a:lvl4pPr lvl="3" algn="l">
              <a:spcBef>
                <a:spcPts val="0"/>
              </a:spcBef>
              <a:spcAft>
                <a:spcPts val="0"/>
              </a:spcAft>
              <a:buSzPts val="2100"/>
              <a:buNone/>
              <a:defRPr sz="2100"/>
            </a:lvl4pPr>
            <a:lvl5pPr lvl="4" algn="l">
              <a:spcBef>
                <a:spcPts val="0"/>
              </a:spcBef>
              <a:spcAft>
                <a:spcPts val="0"/>
              </a:spcAft>
              <a:buSzPts val="2100"/>
              <a:buNone/>
              <a:defRPr sz="2100"/>
            </a:lvl5pPr>
            <a:lvl6pPr lvl="5" algn="l">
              <a:spcBef>
                <a:spcPts val="0"/>
              </a:spcBef>
              <a:spcAft>
                <a:spcPts val="0"/>
              </a:spcAft>
              <a:buSzPts val="2100"/>
              <a:buNone/>
              <a:defRPr sz="2100"/>
            </a:lvl6pPr>
            <a:lvl7pPr lvl="6" algn="l">
              <a:spcBef>
                <a:spcPts val="0"/>
              </a:spcBef>
              <a:spcAft>
                <a:spcPts val="0"/>
              </a:spcAft>
              <a:buSzPts val="2100"/>
              <a:buNone/>
              <a:defRPr sz="2100"/>
            </a:lvl7pPr>
            <a:lvl8pPr lvl="7" algn="l">
              <a:spcBef>
                <a:spcPts val="0"/>
              </a:spcBef>
              <a:spcAft>
                <a:spcPts val="0"/>
              </a:spcAft>
              <a:buSzPts val="2100"/>
              <a:buNone/>
              <a:defRPr sz="2100"/>
            </a:lvl8pPr>
            <a:lvl9pPr lvl="8" algn="l">
              <a:spcBef>
                <a:spcPts val="0"/>
              </a:spcBef>
              <a:spcAft>
                <a:spcPts val="0"/>
              </a:spcAft>
              <a:buSzPts val="2100"/>
              <a:buNone/>
              <a:defRPr sz="2100"/>
            </a:lvl9pPr>
          </a:lstStyle>
          <a:p>
            <a:endParaRPr/>
          </a:p>
        </p:txBody>
      </p:sp>
      <p:sp>
        <p:nvSpPr>
          <p:cNvPr id="65" name="Google Shape;65;p15"/>
          <p:cNvSpPr txBox="1">
            <a:spLocks noGrp="1"/>
          </p:cNvSpPr>
          <p:nvPr>
            <p:ph type="sldNum" idx="12"/>
          </p:nvPr>
        </p:nvSpPr>
        <p:spPr>
          <a:xfrm>
            <a:off x="10485120" y="7627620"/>
            <a:ext cx="3413700" cy="438000"/>
          </a:xfrm>
          <a:prstGeom prst="rect">
            <a:avLst/>
          </a:prstGeom>
          <a:noFill/>
          <a:ln>
            <a:noFill/>
          </a:ln>
        </p:spPr>
        <p:txBody>
          <a:bodyPr spcFirstLastPara="1" wrap="square" lIns="134100" tIns="67025" rIns="134100" bIns="67025" anchor="ctr" anchorCtr="0">
            <a:noAutofit/>
          </a:bodyPr>
          <a:lstStyle>
            <a:lvl1pPr marL="0" lvl="0" indent="0" algn="r">
              <a:spcBef>
                <a:spcPts val="0"/>
              </a:spcBef>
              <a:buNone/>
              <a:defRPr sz="2100"/>
            </a:lvl1pPr>
            <a:lvl2pPr marL="0" lvl="1" indent="0" algn="r">
              <a:spcBef>
                <a:spcPts val="0"/>
              </a:spcBef>
              <a:buNone/>
              <a:defRPr sz="2100"/>
            </a:lvl2pPr>
            <a:lvl3pPr marL="0" lvl="2" indent="0" algn="r">
              <a:spcBef>
                <a:spcPts val="0"/>
              </a:spcBef>
              <a:buNone/>
              <a:defRPr sz="2100"/>
            </a:lvl3pPr>
            <a:lvl4pPr marL="0" lvl="3" indent="0" algn="r">
              <a:spcBef>
                <a:spcPts val="0"/>
              </a:spcBef>
              <a:buNone/>
              <a:defRPr sz="2100"/>
            </a:lvl4pPr>
            <a:lvl5pPr marL="0" lvl="4" indent="0" algn="r">
              <a:spcBef>
                <a:spcPts val="0"/>
              </a:spcBef>
              <a:buNone/>
              <a:defRPr sz="2100"/>
            </a:lvl5pPr>
            <a:lvl6pPr marL="0" lvl="5" indent="0" algn="r">
              <a:spcBef>
                <a:spcPts val="0"/>
              </a:spcBef>
              <a:buNone/>
              <a:defRPr sz="2100"/>
            </a:lvl6pPr>
            <a:lvl7pPr marL="0" lvl="6" indent="0" algn="r">
              <a:spcBef>
                <a:spcPts val="0"/>
              </a:spcBef>
              <a:buNone/>
              <a:defRPr sz="2100"/>
            </a:lvl7pPr>
            <a:lvl8pPr marL="0" lvl="7" indent="0" algn="r">
              <a:spcBef>
                <a:spcPts val="0"/>
              </a:spcBef>
              <a:buNone/>
              <a:defRPr sz="2100"/>
            </a:lvl8pPr>
            <a:lvl9pPr marL="0" lvl="8" indent="0" algn="r">
              <a:spcBef>
                <a:spcPts val="0"/>
              </a:spcBef>
              <a:buNone/>
              <a:defRPr sz="21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F1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0" y="0"/>
            <a:ext cx="14630400" cy="8229600"/>
          </a:xfrm>
          <a:prstGeom prst="rect">
            <a:avLst/>
          </a:prstGeom>
          <a:solidFill>
            <a:srgbClr val="FC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F1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0"/>
            <a:ext cx="14630400" cy="8229600"/>
          </a:xfrm>
          <a:prstGeom prst="rect">
            <a:avLst/>
          </a:prstGeom>
          <a:solidFill>
            <a:srgbClr val="FC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F1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a:off x="0" y="0"/>
            <a:ext cx="14630400" cy="8229600"/>
          </a:xfrm>
          <a:prstGeom prst="rect">
            <a:avLst/>
          </a:prstGeom>
          <a:solidFill>
            <a:srgbClr val="FC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F1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p:nvPr/>
        </p:nvSpPr>
        <p:spPr>
          <a:xfrm>
            <a:off x="0" y="0"/>
            <a:ext cx="14630400" cy="8229600"/>
          </a:xfrm>
          <a:prstGeom prst="rect">
            <a:avLst/>
          </a:prstGeom>
          <a:solidFill>
            <a:srgbClr val="FC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F1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p:nvPr/>
        </p:nvSpPr>
        <p:spPr>
          <a:xfrm>
            <a:off x="0" y="0"/>
            <a:ext cx="14630400" cy="8229600"/>
          </a:xfrm>
          <a:prstGeom prst="rect">
            <a:avLst/>
          </a:prstGeom>
          <a:solidFill>
            <a:srgbClr val="FC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F1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8"/>
          <p:cNvSpPr/>
          <p:nvPr/>
        </p:nvSpPr>
        <p:spPr>
          <a:xfrm>
            <a:off x="0" y="0"/>
            <a:ext cx="14630400" cy="8229600"/>
          </a:xfrm>
          <a:prstGeom prst="rect">
            <a:avLst/>
          </a:prstGeom>
          <a:solidFill>
            <a:srgbClr val="FC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8"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F1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p:nvPr/>
        </p:nvSpPr>
        <p:spPr>
          <a:xfrm>
            <a:off x="0" y="0"/>
            <a:ext cx="14630400" cy="8229600"/>
          </a:xfrm>
          <a:prstGeom prst="rect">
            <a:avLst/>
          </a:prstGeom>
          <a:solidFill>
            <a:srgbClr val="FC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F1F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p:nvPr/>
        </p:nvSpPr>
        <p:spPr>
          <a:xfrm>
            <a:off x="0" y="0"/>
            <a:ext cx="14630400" cy="8229600"/>
          </a:xfrm>
          <a:prstGeom prst="rect">
            <a:avLst/>
          </a:prstGeom>
          <a:solidFill>
            <a:srgbClr val="FC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10"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6"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72" name="Google Shape;72;p16"/>
          <p:cNvSpPr/>
          <p:nvPr/>
        </p:nvSpPr>
        <p:spPr>
          <a:xfrm>
            <a:off x="6058649" y="891250"/>
            <a:ext cx="7329105" cy="7089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233E32"/>
              </a:buClr>
              <a:buSzPts val="4450"/>
              <a:buFont typeface="Alice"/>
              <a:buNone/>
            </a:pPr>
            <a:r>
              <a:rPr lang="en-US" sz="4450" dirty="0" err="1">
                <a:solidFill>
                  <a:srgbClr val="233E32"/>
                </a:solidFill>
                <a:latin typeface="Alice"/>
                <a:ea typeface="Alice"/>
                <a:cs typeface="Alice"/>
                <a:sym typeface="Alice"/>
              </a:rPr>
              <a:t>딥러닝을</a:t>
            </a:r>
            <a:r>
              <a:rPr lang="en-US" sz="4450" dirty="0">
                <a:solidFill>
                  <a:srgbClr val="233E32"/>
                </a:solidFill>
                <a:latin typeface="Alice"/>
                <a:ea typeface="Alice"/>
                <a:cs typeface="Alice"/>
                <a:sym typeface="Alice"/>
              </a:rPr>
              <a:t> </a:t>
            </a:r>
            <a:r>
              <a:rPr lang="en-US" sz="4450" dirty="0" err="1">
                <a:solidFill>
                  <a:srgbClr val="233E32"/>
                </a:solidFill>
                <a:latin typeface="Alice"/>
                <a:ea typeface="Alice"/>
                <a:cs typeface="Alice"/>
                <a:sym typeface="Alice"/>
              </a:rPr>
              <a:t>활용한</a:t>
            </a:r>
            <a:r>
              <a:rPr lang="en-US" sz="4450" dirty="0">
                <a:solidFill>
                  <a:srgbClr val="233E32"/>
                </a:solidFill>
                <a:latin typeface="Alice"/>
                <a:ea typeface="Alice"/>
                <a:cs typeface="Alice"/>
                <a:sym typeface="Alice"/>
              </a:rPr>
              <a:t> </a:t>
            </a:r>
            <a:r>
              <a:rPr lang="en-US" sz="4450" i="0" u="none" strike="noStrike" cap="none" dirty="0" err="1">
                <a:solidFill>
                  <a:srgbClr val="233E32"/>
                </a:solidFill>
                <a:latin typeface="Alice"/>
                <a:ea typeface="Alice"/>
                <a:cs typeface="Alice"/>
                <a:sym typeface="Alice"/>
              </a:rPr>
              <a:t>해파리</a:t>
            </a:r>
            <a:r>
              <a:rPr lang="en-US" sz="4450" i="0" u="none" strike="noStrike" cap="none" dirty="0">
                <a:solidFill>
                  <a:srgbClr val="233E32"/>
                </a:solidFill>
                <a:latin typeface="Alice"/>
                <a:ea typeface="Alice"/>
                <a:cs typeface="Alice"/>
                <a:sym typeface="Alice"/>
              </a:rPr>
              <a:t> </a:t>
            </a:r>
            <a:r>
              <a:rPr lang="en-US" sz="4450" i="0" u="none" strike="noStrike" cap="none" dirty="0" err="1">
                <a:solidFill>
                  <a:srgbClr val="233E32"/>
                </a:solidFill>
                <a:latin typeface="Alice"/>
                <a:ea typeface="Alice"/>
                <a:cs typeface="Alice"/>
                <a:sym typeface="Alice"/>
              </a:rPr>
              <a:t>분류</a:t>
            </a:r>
            <a:endParaRPr sz="4450" i="0" u="none" strike="noStrike" cap="none" dirty="0">
              <a:latin typeface="Alice"/>
              <a:ea typeface="Alice"/>
              <a:cs typeface="Alice"/>
              <a:sym typeface="Alice"/>
            </a:endParaRPr>
          </a:p>
        </p:txBody>
      </p:sp>
      <p:sp>
        <p:nvSpPr>
          <p:cNvPr id="73" name="Google Shape;73;p16"/>
          <p:cNvSpPr/>
          <p:nvPr/>
        </p:nvSpPr>
        <p:spPr>
          <a:xfrm>
            <a:off x="6055125" y="3117600"/>
            <a:ext cx="8422800" cy="2384400"/>
          </a:xfrm>
          <a:prstGeom prst="rect">
            <a:avLst/>
          </a:prstGeom>
          <a:noFill/>
          <a:ln>
            <a:noFill/>
          </a:ln>
        </p:spPr>
        <p:txBody>
          <a:bodyPr spcFirstLastPara="1" wrap="square" lIns="0" tIns="0" rIns="0" bIns="0" anchor="t" anchorCtr="0">
            <a:noAutofit/>
          </a:bodyPr>
          <a:lstStyle/>
          <a:p>
            <a:pPr marL="457200" marR="0" lvl="0" indent="-381000" algn="l" rtl="0">
              <a:lnSpc>
                <a:spcPct val="162857"/>
              </a:lnSpc>
              <a:spcBef>
                <a:spcPts val="0"/>
              </a:spcBef>
              <a:spcAft>
                <a:spcPts val="0"/>
              </a:spcAft>
              <a:buClr>
                <a:schemeClr val="dk1"/>
              </a:buClr>
              <a:buSzPts val="2400"/>
              <a:buFont typeface="Alice"/>
              <a:buAutoNum type="arabicPeriod"/>
            </a:pPr>
            <a:r>
              <a:rPr lang="en-US" sz="2400" b="1">
                <a:solidFill>
                  <a:schemeClr val="dk1"/>
                </a:solidFill>
                <a:latin typeface="Alice"/>
                <a:ea typeface="Alice"/>
                <a:cs typeface="Alice"/>
                <a:sym typeface="Alice"/>
              </a:rPr>
              <a:t>전이학습 기반 이미지 분류와 해석하는 방법 실습</a:t>
            </a:r>
            <a:endParaRPr sz="2400">
              <a:solidFill>
                <a:schemeClr val="dk1"/>
              </a:solidFill>
              <a:latin typeface="Alice"/>
              <a:ea typeface="Alice"/>
              <a:cs typeface="Alice"/>
              <a:sym typeface="Alice"/>
            </a:endParaRPr>
          </a:p>
          <a:p>
            <a:pPr marL="0" marR="0" lvl="0" indent="0" algn="l" rtl="0">
              <a:lnSpc>
                <a:spcPct val="162857"/>
              </a:lnSpc>
              <a:spcBef>
                <a:spcPts val="0"/>
              </a:spcBef>
              <a:spcAft>
                <a:spcPts val="0"/>
              </a:spcAft>
              <a:buClr>
                <a:srgbClr val="2C2821"/>
              </a:buClr>
              <a:buSzPts val="1750"/>
              <a:buFont typeface="Lora"/>
              <a:buNone/>
            </a:pPr>
            <a:endParaRPr sz="2400">
              <a:solidFill>
                <a:schemeClr val="dk1"/>
              </a:solidFill>
              <a:latin typeface="Alice"/>
              <a:ea typeface="Alice"/>
              <a:cs typeface="Alice"/>
              <a:sym typeface="Alice"/>
            </a:endParaRPr>
          </a:p>
          <a:p>
            <a:pPr marL="457200" lvl="0" indent="-381000" algn="l" rtl="0">
              <a:lnSpc>
                <a:spcPct val="162857"/>
              </a:lnSpc>
              <a:spcBef>
                <a:spcPts val="0"/>
              </a:spcBef>
              <a:spcAft>
                <a:spcPts val="0"/>
              </a:spcAft>
              <a:buClr>
                <a:schemeClr val="dk1"/>
              </a:buClr>
              <a:buSzPts val="2400"/>
              <a:buFont typeface="Alice"/>
              <a:buAutoNum type="arabicPeriod"/>
            </a:pPr>
            <a:r>
              <a:rPr lang="en-US" sz="2400">
                <a:solidFill>
                  <a:schemeClr val="dk1"/>
                </a:solidFill>
                <a:latin typeface="Alice"/>
                <a:ea typeface="Alice"/>
                <a:cs typeface="Alice"/>
                <a:sym typeface="Alice"/>
              </a:rPr>
              <a:t> 어떤 모델이 실제로 잘 작동하고 </a:t>
            </a:r>
            <a:r>
              <a:rPr lang="en-US" sz="2400" b="1">
                <a:solidFill>
                  <a:schemeClr val="dk1"/>
                </a:solidFill>
                <a:latin typeface="Alice"/>
                <a:ea typeface="Alice"/>
                <a:cs typeface="Alice"/>
                <a:sym typeface="Alice"/>
              </a:rPr>
              <a:t>왜 그렇게 작동하는지 학습</a:t>
            </a:r>
            <a:endParaRPr sz="2400">
              <a:solidFill>
                <a:srgbClr val="2C2821"/>
              </a:solidFill>
              <a:latin typeface="Alice"/>
              <a:ea typeface="Alice"/>
              <a:cs typeface="Alice"/>
              <a:sym typeface="Alice"/>
            </a:endParaRPr>
          </a:p>
        </p:txBody>
      </p:sp>
      <p:sp>
        <p:nvSpPr>
          <p:cNvPr id="74" name="Google Shape;74;p16"/>
          <p:cNvSpPr/>
          <p:nvPr/>
        </p:nvSpPr>
        <p:spPr>
          <a:xfrm>
            <a:off x="6051590" y="7256088"/>
            <a:ext cx="75564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C2821"/>
              </a:buClr>
              <a:buSzPts val="1750"/>
              <a:buFont typeface="Lora"/>
              <a:buNone/>
            </a:pPr>
            <a:r>
              <a:rPr lang="en-US" sz="1750" b="1">
                <a:solidFill>
                  <a:srgbClr val="2C2821"/>
                </a:solidFill>
                <a:latin typeface="Alice"/>
                <a:ea typeface="Alice"/>
                <a:cs typeface="Alice"/>
                <a:sym typeface="Alice"/>
              </a:rPr>
              <a:t>작성 : 아이펠 코어12기 DLThon 5 조   바다의 온도계</a:t>
            </a:r>
            <a:endParaRPr sz="1750" b="1" i="0" u="none" strike="noStrike" cap="none">
              <a:latin typeface="Alice"/>
              <a:ea typeface="Alice"/>
              <a:cs typeface="Alice"/>
              <a:sym typeface="Ali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p:nvPr/>
        </p:nvSpPr>
        <p:spPr>
          <a:xfrm>
            <a:off x="2362379" y="7349634"/>
            <a:ext cx="2220600" cy="449400"/>
          </a:xfrm>
          <a:prstGeom prst="rect">
            <a:avLst/>
          </a:prstGeom>
          <a:noFill/>
          <a:ln>
            <a:noFill/>
          </a:ln>
        </p:spPr>
        <p:txBody>
          <a:bodyPr spcFirstLastPara="1" wrap="square" lIns="109700" tIns="54850" rIns="109700" bIns="54850" anchor="t" anchorCtr="0">
            <a:spAutoFit/>
          </a:bodyPr>
          <a:lstStyle/>
          <a:p>
            <a:pPr marL="0" marR="0" lvl="0" indent="0" algn="ctr" rtl="0">
              <a:spcBef>
                <a:spcPts val="0"/>
              </a:spcBef>
              <a:spcAft>
                <a:spcPts val="0"/>
              </a:spcAft>
              <a:buNone/>
            </a:pPr>
            <a:r>
              <a:rPr lang="en-US" sz="2200">
                <a:solidFill>
                  <a:schemeClr val="dk1"/>
                </a:solidFill>
                <a:latin typeface="Alice"/>
                <a:ea typeface="Alice"/>
                <a:cs typeface="Alice"/>
                <a:sym typeface="Alice"/>
              </a:rPr>
              <a:t>ResNet</a:t>
            </a:r>
            <a:endParaRPr sz="2200">
              <a:solidFill>
                <a:schemeClr val="dk1"/>
              </a:solidFill>
              <a:latin typeface="Alice"/>
              <a:ea typeface="Alice"/>
              <a:cs typeface="Alice"/>
              <a:sym typeface="Alice"/>
            </a:endParaRPr>
          </a:p>
        </p:txBody>
      </p:sp>
      <p:pic>
        <p:nvPicPr>
          <p:cNvPr id="198" name="Google Shape;198;p25" descr="https://lh7-rt.googleusercontent.com/slidesz/AGV_vUdxcBeGo_5EHyhJdmGeSU5f2MrEWUVk5TB4o2I2mKCD7u64rMMhwiWxjJiY23sVql0qxkNryColBD1kowLfBWxFR-cp_kZWLzfD9ydg8J2aNX6S1NmCVo7sF5liW5_cz1T8wYGo=s2048?key=ZJ5CrcvArzz1migppbMSRIaR"/>
          <p:cNvPicPr preferRelativeResize="0"/>
          <p:nvPr/>
        </p:nvPicPr>
        <p:blipFill rotWithShape="1">
          <a:blip r:embed="rId3">
            <a:alphaModFix/>
          </a:blip>
          <a:srcRect/>
          <a:stretch/>
        </p:blipFill>
        <p:spPr>
          <a:xfrm>
            <a:off x="7474410" y="1759001"/>
            <a:ext cx="6116943" cy="5685282"/>
          </a:xfrm>
          <a:prstGeom prst="rect">
            <a:avLst/>
          </a:prstGeom>
          <a:noFill/>
          <a:ln>
            <a:noFill/>
          </a:ln>
        </p:spPr>
      </p:pic>
      <p:pic>
        <p:nvPicPr>
          <p:cNvPr id="199" name="Google Shape;199;p25" descr="https://lh7-rt.googleusercontent.com/slidesz/AGV_vUeg07rUUaCy31kDUmB9HQf9yCsABqoqbiz9mtMBxV4-NUW3QA1gXJosrwNH5Phfbr4XCGaHEgDMzFzVnuDGM83yi_hKyI-qPduvs5t6EzjKuvIQHqU1CyG_3c58D_7x527dSk8i=s2048?key=ZJ5CrcvArzz1migppbMSRIaR"/>
          <p:cNvPicPr preferRelativeResize="0"/>
          <p:nvPr/>
        </p:nvPicPr>
        <p:blipFill rotWithShape="1">
          <a:blip r:embed="rId4">
            <a:alphaModFix/>
          </a:blip>
          <a:srcRect/>
          <a:stretch/>
        </p:blipFill>
        <p:spPr>
          <a:xfrm>
            <a:off x="770456" y="1665889"/>
            <a:ext cx="5636589" cy="5685284"/>
          </a:xfrm>
          <a:prstGeom prst="rect">
            <a:avLst/>
          </a:prstGeom>
          <a:noFill/>
          <a:ln>
            <a:noFill/>
          </a:ln>
        </p:spPr>
      </p:pic>
      <p:sp>
        <p:nvSpPr>
          <p:cNvPr id="200" name="Google Shape;200;p25"/>
          <p:cNvSpPr txBox="1"/>
          <p:nvPr/>
        </p:nvSpPr>
        <p:spPr>
          <a:xfrm>
            <a:off x="632548" y="697829"/>
            <a:ext cx="6493200" cy="572700"/>
          </a:xfrm>
          <a:prstGeom prst="rect">
            <a:avLst/>
          </a:prstGeom>
          <a:noFill/>
          <a:ln>
            <a:noFill/>
          </a:ln>
        </p:spPr>
        <p:txBody>
          <a:bodyPr spcFirstLastPara="1" wrap="square" lIns="109700" tIns="54850" rIns="109700" bIns="54850" anchor="t" anchorCtr="0">
            <a:spAutoFit/>
          </a:bodyPr>
          <a:lstStyle/>
          <a:p>
            <a:pPr marL="0" marR="0" lvl="0" indent="0" algn="l" rtl="0">
              <a:spcBef>
                <a:spcPts val="0"/>
              </a:spcBef>
              <a:spcAft>
                <a:spcPts val="0"/>
              </a:spcAft>
              <a:buNone/>
            </a:pPr>
            <a:r>
              <a:rPr lang="en-US" sz="3000">
                <a:solidFill>
                  <a:schemeClr val="dk1"/>
                </a:solidFill>
                <a:latin typeface="Alice"/>
                <a:ea typeface="Alice"/>
                <a:cs typeface="Alice"/>
                <a:sym typeface="Alice"/>
              </a:rPr>
              <a:t>Grad-cam (ResNet vs EfficientNet)</a:t>
            </a:r>
            <a:endParaRPr sz="3000">
              <a:solidFill>
                <a:schemeClr val="dk1"/>
              </a:solidFill>
              <a:latin typeface="Alice"/>
              <a:ea typeface="Alice"/>
              <a:cs typeface="Alice"/>
              <a:sym typeface="Alice"/>
            </a:endParaRPr>
          </a:p>
        </p:txBody>
      </p:sp>
      <p:sp>
        <p:nvSpPr>
          <p:cNvPr id="201" name="Google Shape;201;p25"/>
          <p:cNvSpPr txBox="1"/>
          <p:nvPr/>
        </p:nvSpPr>
        <p:spPr>
          <a:xfrm>
            <a:off x="9141848" y="7349634"/>
            <a:ext cx="2220600" cy="449400"/>
          </a:xfrm>
          <a:prstGeom prst="rect">
            <a:avLst/>
          </a:prstGeom>
          <a:noFill/>
          <a:ln>
            <a:noFill/>
          </a:ln>
        </p:spPr>
        <p:txBody>
          <a:bodyPr spcFirstLastPara="1" wrap="square" lIns="109700" tIns="54850" rIns="109700" bIns="54850" anchor="t" anchorCtr="0">
            <a:spAutoFit/>
          </a:bodyPr>
          <a:lstStyle/>
          <a:p>
            <a:pPr marL="0" marR="0" lvl="0" indent="0" algn="ctr" rtl="0">
              <a:spcBef>
                <a:spcPts val="0"/>
              </a:spcBef>
              <a:spcAft>
                <a:spcPts val="0"/>
              </a:spcAft>
              <a:buNone/>
            </a:pPr>
            <a:r>
              <a:rPr lang="en-US" sz="2200">
                <a:solidFill>
                  <a:schemeClr val="dk1"/>
                </a:solidFill>
                <a:latin typeface="Alice"/>
                <a:ea typeface="Alice"/>
                <a:cs typeface="Alice"/>
                <a:sym typeface="Alice"/>
              </a:rPr>
              <a:t>EfficientNet</a:t>
            </a:r>
            <a:endParaRPr sz="2200">
              <a:solidFill>
                <a:schemeClr val="dk1"/>
              </a:solidFill>
              <a:latin typeface="Alice"/>
              <a:ea typeface="Alice"/>
              <a:cs typeface="Alice"/>
              <a:sym typeface="Alic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6"/>
          <p:cNvPicPr preferRelativeResize="0"/>
          <p:nvPr/>
        </p:nvPicPr>
        <p:blipFill rotWithShape="1">
          <a:blip r:embed="rId3">
            <a:alphaModFix/>
          </a:blip>
          <a:srcRect/>
          <a:stretch/>
        </p:blipFill>
        <p:spPr>
          <a:xfrm>
            <a:off x="2588292" y="4935322"/>
            <a:ext cx="9365603" cy="3139368"/>
          </a:xfrm>
          <a:prstGeom prst="rect">
            <a:avLst/>
          </a:prstGeom>
          <a:noFill/>
          <a:ln>
            <a:noFill/>
          </a:ln>
        </p:spPr>
      </p:pic>
      <p:pic>
        <p:nvPicPr>
          <p:cNvPr id="207" name="Google Shape;207;p26"/>
          <p:cNvPicPr preferRelativeResize="0"/>
          <p:nvPr/>
        </p:nvPicPr>
        <p:blipFill rotWithShape="1">
          <a:blip r:embed="rId4">
            <a:alphaModFix/>
          </a:blip>
          <a:srcRect/>
          <a:stretch/>
        </p:blipFill>
        <p:spPr>
          <a:xfrm>
            <a:off x="2588984" y="1613648"/>
            <a:ext cx="9354000" cy="3142524"/>
          </a:xfrm>
          <a:prstGeom prst="rect">
            <a:avLst/>
          </a:prstGeom>
          <a:noFill/>
          <a:ln>
            <a:noFill/>
          </a:ln>
        </p:spPr>
      </p:pic>
      <p:sp>
        <p:nvSpPr>
          <p:cNvPr id="208" name="Google Shape;208;p26"/>
          <p:cNvSpPr txBox="1"/>
          <p:nvPr/>
        </p:nvSpPr>
        <p:spPr>
          <a:xfrm>
            <a:off x="632548" y="774029"/>
            <a:ext cx="6493200" cy="572700"/>
          </a:xfrm>
          <a:prstGeom prst="rect">
            <a:avLst/>
          </a:prstGeom>
          <a:noFill/>
          <a:ln>
            <a:noFill/>
          </a:ln>
        </p:spPr>
        <p:txBody>
          <a:bodyPr spcFirstLastPara="1" wrap="square" lIns="109700" tIns="54850" rIns="109700" bIns="54850" anchor="t" anchorCtr="0">
            <a:spAutoFit/>
          </a:bodyPr>
          <a:lstStyle/>
          <a:p>
            <a:pPr marL="0" marR="0" lvl="0" indent="0" algn="l" rtl="0">
              <a:spcBef>
                <a:spcPts val="0"/>
              </a:spcBef>
              <a:spcAft>
                <a:spcPts val="0"/>
              </a:spcAft>
              <a:buNone/>
            </a:pPr>
            <a:r>
              <a:rPr lang="en-US" sz="3000">
                <a:solidFill>
                  <a:schemeClr val="dk1"/>
                </a:solidFill>
                <a:latin typeface="Alice"/>
                <a:ea typeface="Alice"/>
                <a:cs typeface="Alice"/>
                <a:sym typeface="Alice"/>
              </a:rPr>
              <a:t>Grad-cam (correct vs wrong)</a:t>
            </a:r>
            <a:endParaRPr sz="3000">
              <a:solidFill>
                <a:schemeClr val="dk1"/>
              </a:solidFill>
              <a:latin typeface="Alice"/>
              <a:ea typeface="Alice"/>
              <a:cs typeface="Alice"/>
              <a:sym typeface="Ali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576910" y="0"/>
            <a:ext cx="13167300" cy="1371600"/>
          </a:xfrm>
          <a:prstGeom prst="rect">
            <a:avLst/>
          </a:prstGeom>
          <a:noFill/>
          <a:ln>
            <a:noFill/>
          </a:ln>
        </p:spPr>
        <p:txBody>
          <a:bodyPr spcFirstLastPara="1" wrap="square" lIns="134100" tIns="67025" rIns="134100" bIns="67025" anchor="ctr" anchorCtr="0">
            <a:normAutofit/>
          </a:bodyPr>
          <a:lstStyle/>
          <a:p>
            <a:pPr marL="0" lvl="0" indent="0" algn="l" rtl="0">
              <a:spcBef>
                <a:spcPts val="0"/>
              </a:spcBef>
              <a:spcAft>
                <a:spcPts val="0"/>
              </a:spcAft>
              <a:buClr>
                <a:schemeClr val="dk1"/>
              </a:buClr>
              <a:buSzPts val="6500"/>
              <a:buFont typeface="Calibri"/>
              <a:buNone/>
            </a:pPr>
            <a:r>
              <a:rPr lang="en-US" sz="3100">
                <a:latin typeface="Alice"/>
                <a:ea typeface="Alice"/>
                <a:cs typeface="Alice"/>
                <a:sym typeface="Alice"/>
              </a:rPr>
              <a:t>Confusion Matrix 구조</a:t>
            </a:r>
            <a:endParaRPr sz="3100">
              <a:latin typeface="Alice"/>
              <a:ea typeface="Alice"/>
              <a:cs typeface="Alice"/>
              <a:sym typeface="Alice"/>
            </a:endParaRPr>
          </a:p>
        </p:txBody>
      </p:sp>
      <p:pic>
        <p:nvPicPr>
          <p:cNvPr id="214" name="Google Shape;214;p27"/>
          <p:cNvPicPr preferRelativeResize="0"/>
          <p:nvPr/>
        </p:nvPicPr>
        <p:blipFill rotWithShape="1">
          <a:blip r:embed="rId3">
            <a:alphaModFix/>
          </a:blip>
          <a:srcRect/>
          <a:stretch/>
        </p:blipFill>
        <p:spPr>
          <a:xfrm>
            <a:off x="6961776" y="1371599"/>
            <a:ext cx="7668624" cy="5751474"/>
          </a:xfrm>
          <a:prstGeom prst="rect">
            <a:avLst/>
          </a:prstGeom>
          <a:noFill/>
          <a:ln>
            <a:noFill/>
          </a:ln>
        </p:spPr>
      </p:pic>
      <p:pic>
        <p:nvPicPr>
          <p:cNvPr id="215" name="Google Shape;215;p27"/>
          <p:cNvPicPr preferRelativeResize="0"/>
          <p:nvPr/>
        </p:nvPicPr>
        <p:blipFill rotWithShape="1">
          <a:blip r:embed="rId4">
            <a:alphaModFix/>
          </a:blip>
          <a:srcRect/>
          <a:stretch/>
        </p:blipFill>
        <p:spPr>
          <a:xfrm>
            <a:off x="63400" y="1371601"/>
            <a:ext cx="6634700" cy="575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a:stretch/>
        </p:blipFill>
        <p:spPr>
          <a:xfrm>
            <a:off x="2160269" y="2452211"/>
            <a:ext cx="10475595" cy="3934777"/>
          </a:xfrm>
          <a:prstGeom prst="rect">
            <a:avLst/>
          </a:prstGeom>
          <a:noFill/>
          <a:ln>
            <a:noFill/>
          </a:ln>
        </p:spPr>
      </p:pic>
      <p:sp>
        <p:nvSpPr>
          <p:cNvPr id="221" name="Google Shape;221;p28"/>
          <p:cNvSpPr txBox="1">
            <a:spLocks noGrp="1"/>
          </p:cNvSpPr>
          <p:nvPr>
            <p:ph type="title"/>
          </p:nvPr>
        </p:nvSpPr>
        <p:spPr>
          <a:xfrm>
            <a:off x="424510" y="228600"/>
            <a:ext cx="13167300" cy="1371600"/>
          </a:xfrm>
          <a:prstGeom prst="rect">
            <a:avLst/>
          </a:prstGeom>
          <a:noFill/>
          <a:ln>
            <a:noFill/>
          </a:ln>
        </p:spPr>
        <p:txBody>
          <a:bodyPr spcFirstLastPara="1" wrap="square" lIns="134100" tIns="67025" rIns="134100" bIns="67025" anchor="ctr" anchorCtr="0">
            <a:normAutofit/>
          </a:bodyPr>
          <a:lstStyle/>
          <a:p>
            <a:pPr marL="0" lvl="0" indent="0" algn="l" rtl="0">
              <a:spcBef>
                <a:spcPts val="0"/>
              </a:spcBef>
              <a:spcAft>
                <a:spcPts val="0"/>
              </a:spcAft>
              <a:buClr>
                <a:schemeClr val="dk1"/>
              </a:buClr>
              <a:buSzPts val="6500"/>
              <a:buFont typeface="Calibri"/>
              <a:buNone/>
            </a:pPr>
            <a:r>
              <a:rPr lang="en-US" sz="3000" dirty="0">
                <a:latin typeface="Alice"/>
                <a:ea typeface="Alice"/>
                <a:cs typeface="Alice"/>
                <a:sym typeface="Alice"/>
              </a:rPr>
              <a:t>Loss and Accuracy Graph</a:t>
            </a:r>
            <a:endParaRPr sz="3000" dirty="0">
              <a:latin typeface="Alice"/>
              <a:ea typeface="Alice"/>
              <a:cs typeface="Alice"/>
              <a:sym typeface="Alic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9"/>
          <p:cNvPicPr preferRelativeResize="0"/>
          <p:nvPr/>
        </p:nvPicPr>
        <p:blipFill rotWithShape="1">
          <a:blip r:embed="rId3">
            <a:alphaModFix/>
          </a:blip>
          <a:srcRect/>
          <a:stretch/>
        </p:blipFill>
        <p:spPr>
          <a:xfrm>
            <a:off x="0" y="1984190"/>
            <a:ext cx="14630401" cy="2944483"/>
          </a:xfrm>
          <a:prstGeom prst="rect">
            <a:avLst/>
          </a:prstGeom>
          <a:noFill/>
          <a:ln>
            <a:noFill/>
          </a:ln>
        </p:spPr>
      </p:pic>
      <p:pic>
        <p:nvPicPr>
          <p:cNvPr id="227" name="Google Shape;227;p29"/>
          <p:cNvPicPr preferRelativeResize="0"/>
          <p:nvPr/>
        </p:nvPicPr>
        <p:blipFill rotWithShape="1">
          <a:blip r:embed="rId4">
            <a:alphaModFix/>
          </a:blip>
          <a:srcRect/>
          <a:stretch/>
        </p:blipFill>
        <p:spPr>
          <a:xfrm>
            <a:off x="0" y="5285117"/>
            <a:ext cx="14630401" cy="2944483"/>
          </a:xfrm>
          <a:prstGeom prst="rect">
            <a:avLst/>
          </a:prstGeom>
          <a:noFill/>
          <a:ln>
            <a:noFill/>
          </a:ln>
        </p:spPr>
      </p:pic>
      <p:sp>
        <p:nvSpPr>
          <p:cNvPr id="228" name="Google Shape;228;p29"/>
          <p:cNvSpPr txBox="1"/>
          <p:nvPr/>
        </p:nvSpPr>
        <p:spPr>
          <a:xfrm>
            <a:off x="632548" y="774029"/>
            <a:ext cx="6493200" cy="572700"/>
          </a:xfrm>
          <a:prstGeom prst="rect">
            <a:avLst/>
          </a:prstGeom>
          <a:noFill/>
          <a:ln>
            <a:noFill/>
          </a:ln>
        </p:spPr>
        <p:txBody>
          <a:bodyPr spcFirstLastPara="1" wrap="square" lIns="109700" tIns="54850" rIns="109700" bIns="54850" anchor="t" anchorCtr="0">
            <a:spAutoFit/>
          </a:bodyPr>
          <a:lstStyle/>
          <a:p>
            <a:pPr marL="0" marR="0" lvl="0" indent="0" algn="l" rtl="0">
              <a:spcBef>
                <a:spcPts val="0"/>
              </a:spcBef>
              <a:spcAft>
                <a:spcPts val="0"/>
              </a:spcAft>
              <a:buNone/>
            </a:pPr>
            <a:r>
              <a:rPr lang="en-US" sz="3000">
                <a:solidFill>
                  <a:schemeClr val="dk1"/>
                </a:solidFill>
                <a:latin typeface="Alice"/>
                <a:ea typeface="Alice"/>
                <a:cs typeface="Alice"/>
                <a:sym typeface="Alice"/>
              </a:rPr>
              <a:t>Feature map ①</a:t>
            </a:r>
            <a:endParaRPr sz="3000">
              <a:solidFill>
                <a:schemeClr val="dk1"/>
              </a:solidFill>
              <a:latin typeface="Alice"/>
              <a:ea typeface="Alice"/>
              <a:cs typeface="Alice"/>
              <a:sym typeface="Ali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0"/>
          <p:cNvPicPr preferRelativeResize="0"/>
          <p:nvPr/>
        </p:nvPicPr>
        <p:blipFill rotWithShape="1">
          <a:blip r:embed="rId3">
            <a:alphaModFix/>
          </a:blip>
          <a:srcRect/>
          <a:stretch/>
        </p:blipFill>
        <p:spPr>
          <a:xfrm>
            <a:off x="0" y="1980368"/>
            <a:ext cx="14630401" cy="2944483"/>
          </a:xfrm>
          <a:prstGeom prst="rect">
            <a:avLst/>
          </a:prstGeom>
          <a:noFill/>
          <a:ln>
            <a:noFill/>
          </a:ln>
        </p:spPr>
      </p:pic>
      <p:pic>
        <p:nvPicPr>
          <p:cNvPr id="234" name="Google Shape;234;p30"/>
          <p:cNvPicPr preferRelativeResize="0"/>
          <p:nvPr/>
        </p:nvPicPr>
        <p:blipFill rotWithShape="1">
          <a:blip r:embed="rId4">
            <a:alphaModFix/>
          </a:blip>
          <a:srcRect/>
          <a:stretch/>
        </p:blipFill>
        <p:spPr>
          <a:xfrm>
            <a:off x="-4" y="5285117"/>
            <a:ext cx="14630401" cy="2944483"/>
          </a:xfrm>
          <a:prstGeom prst="rect">
            <a:avLst/>
          </a:prstGeom>
          <a:noFill/>
          <a:ln>
            <a:noFill/>
          </a:ln>
        </p:spPr>
      </p:pic>
      <p:sp>
        <p:nvSpPr>
          <p:cNvPr id="235" name="Google Shape;235;p30"/>
          <p:cNvSpPr txBox="1"/>
          <p:nvPr/>
        </p:nvSpPr>
        <p:spPr>
          <a:xfrm>
            <a:off x="556348" y="697829"/>
            <a:ext cx="6493200" cy="572700"/>
          </a:xfrm>
          <a:prstGeom prst="rect">
            <a:avLst/>
          </a:prstGeom>
          <a:noFill/>
          <a:ln>
            <a:noFill/>
          </a:ln>
        </p:spPr>
        <p:txBody>
          <a:bodyPr spcFirstLastPara="1" wrap="square" lIns="109700" tIns="54850" rIns="109700" bIns="54850" anchor="t" anchorCtr="0">
            <a:spAutoFit/>
          </a:bodyPr>
          <a:lstStyle/>
          <a:p>
            <a:pPr marL="0" marR="0" lvl="0" indent="0" algn="l" rtl="0">
              <a:spcBef>
                <a:spcPts val="0"/>
              </a:spcBef>
              <a:spcAft>
                <a:spcPts val="0"/>
              </a:spcAft>
              <a:buNone/>
            </a:pPr>
            <a:r>
              <a:rPr lang="en-US" sz="3000">
                <a:solidFill>
                  <a:schemeClr val="dk1"/>
                </a:solidFill>
                <a:latin typeface="Alice"/>
                <a:ea typeface="Alice"/>
                <a:cs typeface="Alice"/>
                <a:sym typeface="Alice"/>
              </a:rPr>
              <a:t>Feature map ②</a:t>
            </a:r>
            <a:endParaRPr sz="3000">
              <a:solidFill>
                <a:schemeClr val="dk1"/>
              </a:solidFill>
              <a:latin typeface="Alice"/>
              <a:ea typeface="Alice"/>
              <a:cs typeface="Alice"/>
              <a:sym typeface="Ali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1"/>
          <p:cNvPicPr preferRelativeResize="0"/>
          <p:nvPr/>
        </p:nvPicPr>
        <p:blipFill rotWithShape="1">
          <a:blip r:embed="rId3">
            <a:alphaModFix/>
          </a:blip>
          <a:srcRect/>
          <a:stretch/>
        </p:blipFill>
        <p:spPr>
          <a:xfrm>
            <a:off x="0" y="1970088"/>
            <a:ext cx="14630401" cy="2944483"/>
          </a:xfrm>
          <a:prstGeom prst="rect">
            <a:avLst/>
          </a:prstGeom>
          <a:noFill/>
          <a:ln>
            <a:noFill/>
          </a:ln>
        </p:spPr>
      </p:pic>
      <p:pic>
        <p:nvPicPr>
          <p:cNvPr id="241" name="Google Shape;241;p31"/>
          <p:cNvPicPr preferRelativeResize="0"/>
          <p:nvPr/>
        </p:nvPicPr>
        <p:blipFill rotWithShape="1">
          <a:blip r:embed="rId4">
            <a:alphaModFix/>
          </a:blip>
          <a:srcRect/>
          <a:stretch/>
        </p:blipFill>
        <p:spPr>
          <a:xfrm>
            <a:off x="0" y="5288939"/>
            <a:ext cx="14630401" cy="2944483"/>
          </a:xfrm>
          <a:prstGeom prst="rect">
            <a:avLst/>
          </a:prstGeom>
          <a:noFill/>
          <a:ln>
            <a:noFill/>
          </a:ln>
        </p:spPr>
      </p:pic>
      <p:sp>
        <p:nvSpPr>
          <p:cNvPr id="242" name="Google Shape;242;p31"/>
          <p:cNvSpPr txBox="1"/>
          <p:nvPr/>
        </p:nvSpPr>
        <p:spPr>
          <a:xfrm>
            <a:off x="327748" y="850229"/>
            <a:ext cx="6493200" cy="572700"/>
          </a:xfrm>
          <a:prstGeom prst="rect">
            <a:avLst/>
          </a:prstGeom>
          <a:noFill/>
          <a:ln>
            <a:noFill/>
          </a:ln>
        </p:spPr>
        <p:txBody>
          <a:bodyPr spcFirstLastPara="1" wrap="square" lIns="109700" tIns="54850" rIns="109700" bIns="54850" anchor="t" anchorCtr="0">
            <a:spAutoFit/>
          </a:bodyPr>
          <a:lstStyle/>
          <a:p>
            <a:pPr marL="0" marR="0" lvl="0" indent="0" algn="l" rtl="0">
              <a:spcBef>
                <a:spcPts val="0"/>
              </a:spcBef>
              <a:spcAft>
                <a:spcPts val="0"/>
              </a:spcAft>
              <a:buNone/>
            </a:pPr>
            <a:r>
              <a:rPr lang="en-US" sz="3000">
                <a:solidFill>
                  <a:schemeClr val="dk1"/>
                </a:solidFill>
                <a:latin typeface="Alice"/>
                <a:ea typeface="Alice"/>
                <a:cs typeface="Alice"/>
                <a:sym typeface="Alice"/>
              </a:rPr>
              <a:t>Feature map ③</a:t>
            </a:r>
            <a:endParaRPr sz="3000">
              <a:solidFill>
                <a:schemeClr val="dk1"/>
              </a:solidFill>
              <a:latin typeface="Alice"/>
              <a:ea typeface="Alice"/>
              <a:cs typeface="Alice"/>
              <a:sym typeface="Alic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p:nvPr/>
        </p:nvSpPr>
        <p:spPr>
          <a:xfrm>
            <a:off x="403948" y="621629"/>
            <a:ext cx="6493200" cy="572700"/>
          </a:xfrm>
          <a:prstGeom prst="rect">
            <a:avLst/>
          </a:prstGeom>
          <a:noFill/>
          <a:ln>
            <a:noFill/>
          </a:ln>
        </p:spPr>
        <p:txBody>
          <a:bodyPr spcFirstLastPara="1" wrap="square" lIns="109700" tIns="54850" rIns="109700" bIns="54850" anchor="t" anchorCtr="0">
            <a:spAutoFit/>
          </a:bodyPr>
          <a:lstStyle/>
          <a:p>
            <a:pPr marL="0" marR="0" lvl="0" indent="0" algn="l" rtl="0">
              <a:spcBef>
                <a:spcPts val="0"/>
              </a:spcBef>
              <a:spcAft>
                <a:spcPts val="0"/>
              </a:spcAft>
              <a:buNone/>
            </a:pPr>
            <a:r>
              <a:rPr lang="en-US" sz="3000">
                <a:solidFill>
                  <a:schemeClr val="dk1"/>
                </a:solidFill>
                <a:latin typeface="Alice"/>
                <a:ea typeface="Alice"/>
                <a:cs typeface="Alice"/>
                <a:sym typeface="Alice"/>
              </a:rPr>
              <a:t>Feature map ④</a:t>
            </a:r>
            <a:endParaRPr sz="3000">
              <a:solidFill>
                <a:schemeClr val="dk1"/>
              </a:solidFill>
              <a:latin typeface="Alice"/>
              <a:ea typeface="Alice"/>
              <a:cs typeface="Alice"/>
              <a:sym typeface="Alice"/>
            </a:endParaRPr>
          </a:p>
        </p:txBody>
      </p:sp>
      <p:pic>
        <p:nvPicPr>
          <p:cNvPr id="248" name="Google Shape;248;p32"/>
          <p:cNvPicPr preferRelativeResize="0"/>
          <p:nvPr/>
        </p:nvPicPr>
        <p:blipFill rotWithShape="1">
          <a:blip r:embed="rId3">
            <a:alphaModFix/>
          </a:blip>
          <a:srcRect/>
          <a:stretch/>
        </p:blipFill>
        <p:spPr>
          <a:xfrm>
            <a:off x="0" y="1958371"/>
            <a:ext cx="14630401" cy="2944483"/>
          </a:xfrm>
          <a:prstGeom prst="rect">
            <a:avLst/>
          </a:prstGeom>
          <a:noFill/>
          <a:ln>
            <a:noFill/>
          </a:ln>
        </p:spPr>
      </p:pic>
      <p:pic>
        <p:nvPicPr>
          <p:cNvPr id="249" name="Google Shape;249;p32" descr="https://lh7-rt.googleusercontent.com/slidesz/AGV_vUcY5MxyksIHKGTJlHMCOfMkqwaeglfzTsOTMatRgVX7MTQu2JlfuHZcMj5YhL3E9wTQ76gLjGtyOPuian6YcAxGrC-62rBZ1dTNcHsSXkAp6r8wCG1vfS4EmOsYwJbvWZ5FBxiV=s2048?key=ZJ5CrcvArzz1migppbMSRIaR"/>
          <p:cNvPicPr preferRelativeResize="0"/>
          <p:nvPr/>
        </p:nvPicPr>
        <p:blipFill rotWithShape="1">
          <a:blip r:embed="rId4">
            <a:alphaModFix/>
          </a:blip>
          <a:srcRect/>
          <a:stretch/>
        </p:blipFill>
        <p:spPr>
          <a:xfrm>
            <a:off x="3779044" y="5509586"/>
            <a:ext cx="6450753" cy="20293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p:nvPr/>
        </p:nvSpPr>
        <p:spPr>
          <a:xfrm>
            <a:off x="4375190" y="717709"/>
            <a:ext cx="6243600" cy="7089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233E32"/>
              </a:buClr>
              <a:buSzPts val="4450"/>
              <a:buFont typeface="Alice"/>
              <a:buNone/>
            </a:pPr>
            <a:r>
              <a:rPr lang="en-US" sz="4050" i="0" u="none" strike="noStrike" cap="none">
                <a:solidFill>
                  <a:srgbClr val="233E32"/>
                </a:solidFill>
                <a:latin typeface="Alice"/>
                <a:ea typeface="Alice"/>
                <a:cs typeface="Alice"/>
                <a:sym typeface="Alice"/>
              </a:rPr>
              <a:t>분류 성능 향상을 위한 시도</a:t>
            </a:r>
            <a:endParaRPr sz="4050" i="0" u="none" strike="noStrike" cap="none">
              <a:latin typeface="Alice"/>
              <a:ea typeface="Alice"/>
              <a:cs typeface="Alice"/>
              <a:sym typeface="Alice"/>
            </a:endParaRPr>
          </a:p>
        </p:txBody>
      </p:sp>
      <p:sp>
        <p:nvSpPr>
          <p:cNvPr id="256" name="Google Shape;256;p33"/>
          <p:cNvSpPr/>
          <p:nvPr/>
        </p:nvSpPr>
        <p:spPr>
          <a:xfrm>
            <a:off x="1857256" y="3042999"/>
            <a:ext cx="2835235" cy="354330"/>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2C2821"/>
              </a:buClr>
              <a:buSzPts val="2200"/>
              <a:buFont typeface="Alice"/>
              <a:buNone/>
            </a:pPr>
            <a:r>
              <a:rPr lang="en-US" sz="2200" i="0" u="none" strike="noStrike" cap="none">
                <a:solidFill>
                  <a:srgbClr val="2C2821"/>
                </a:solidFill>
                <a:latin typeface="Alice"/>
                <a:ea typeface="Alice"/>
                <a:cs typeface="Alice"/>
                <a:sym typeface="Alice"/>
              </a:rPr>
              <a:t>데이터 증강</a:t>
            </a:r>
            <a:endParaRPr sz="2200" i="0" u="none" strike="noStrike" cap="none">
              <a:latin typeface="Alice"/>
              <a:ea typeface="Alice"/>
              <a:cs typeface="Alice"/>
              <a:sym typeface="Alice"/>
            </a:endParaRPr>
          </a:p>
        </p:txBody>
      </p:sp>
      <p:sp>
        <p:nvSpPr>
          <p:cNvPr id="257" name="Google Shape;257;p33"/>
          <p:cNvSpPr/>
          <p:nvPr/>
        </p:nvSpPr>
        <p:spPr>
          <a:xfrm>
            <a:off x="793790" y="3533418"/>
            <a:ext cx="3898702" cy="362903"/>
          </a:xfrm>
          <a:prstGeom prst="rect">
            <a:avLst/>
          </a:prstGeom>
          <a:noFill/>
          <a:ln>
            <a:noFill/>
          </a:ln>
        </p:spPr>
        <p:txBody>
          <a:bodyPr spcFirstLastPara="1" wrap="square" lIns="0" tIns="0" rIns="0" bIns="0" anchor="t" anchorCtr="0">
            <a:noAutofit/>
          </a:bodyPr>
          <a:lstStyle/>
          <a:p>
            <a:pPr marL="0" marR="0" lvl="0" indent="0" algn="r" rtl="0">
              <a:lnSpc>
                <a:spcPct val="162857"/>
              </a:lnSpc>
              <a:spcBef>
                <a:spcPts val="0"/>
              </a:spcBef>
              <a:spcAft>
                <a:spcPts val="0"/>
              </a:spcAft>
              <a:buClr>
                <a:srgbClr val="2C2821"/>
              </a:buClr>
              <a:buSzPts val="1750"/>
              <a:buFont typeface="Lora"/>
              <a:buNone/>
            </a:pPr>
            <a:r>
              <a:rPr lang="en-US" sz="1750" i="0" u="none" strike="noStrike" cap="none">
                <a:solidFill>
                  <a:srgbClr val="2C2821"/>
                </a:solidFill>
                <a:latin typeface="Alice"/>
                <a:ea typeface="Alice"/>
                <a:cs typeface="Alice"/>
                <a:sym typeface="Alice"/>
              </a:rPr>
              <a:t>다양한 각도와 조명 조건의 이미지 추가</a:t>
            </a:r>
            <a:endParaRPr sz="1750" i="0" u="none" strike="noStrike" cap="none">
              <a:latin typeface="Alice"/>
              <a:ea typeface="Alice"/>
              <a:cs typeface="Alice"/>
              <a:sym typeface="Alice"/>
            </a:endParaRPr>
          </a:p>
        </p:txBody>
      </p:sp>
      <p:pic>
        <p:nvPicPr>
          <p:cNvPr id="258" name="Google Shape;258;p33" descr="preencoded.png"/>
          <p:cNvPicPr preferRelativeResize="0"/>
          <p:nvPr/>
        </p:nvPicPr>
        <p:blipFill rotWithShape="1">
          <a:blip r:embed="rId3">
            <a:alphaModFix/>
          </a:blip>
          <a:srcRect/>
          <a:stretch/>
        </p:blipFill>
        <p:spPr>
          <a:xfrm>
            <a:off x="5032653" y="2413516"/>
            <a:ext cx="4564975" cy="4564975"/>
          </a:xfrm>
          <a:prstGeom prst="rect">
            <a:avLst/>
          </a:prstGeom>
          <a:noFill/>
          <a:ln>
            <a:noFill/>
          </a:ln>
        </p:spPr>
      </p:pic>
      <p:pic>
        <p:nvPicPr>
          <p:cNvPr id="259" name="Google Shape;259;p33" descr="preencoded.png"/>
          <p:cNvPicPr preferRelativeResize="0"/>
          <p:nvPr/>
        </p:nvPicPr>
        <p:blipFill rotWithShape="1">
          <a:blip r:embed="rId4">
            <a:alphaModFix/>
          </a:blip>
          <a:srcRect/>
          <a:stretch/>
        </p:blipFill>
        <p:spPr>
          <a:xfrm>
            <a:off x="6226731" y="3176588"/>
            <a:ext cx="339328" cy="424220"/>
          </a:xfrm>
          <a:prstGeom prst="rect">
            <a:avLst/>
          </a:prstGeom>
          <a:noFill/>
          <a:ln>
            <a:noFill/>
          </a:ln>
        </p:spPr>
      </p:pic>
      <p:sp>
        <p:nvSpPr>
          <p:cNvPr id="260" name="Google Shape;260;p33"/>
          <p:cNvSpPr/>
          <p:nvPr/>
        </p:nvSpPr>
        <p:spPr>
          <a:xfrm>
            <a:off x="9937790" y="3042999"/>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C2821"/>
              </a:buClr>
              <a:buSzPts val="2200"/>
              <a:buFont typeface="Alice"/>
              <a:buNone/>
            </a:pPr>
            <a:r>
              <a:rPr lang="en-US" sz="2200" i="0" u="none" strike="noStrike" cap="none">
                <a:solidFill>
                  <a:srgbClr val="2C2821"/>
                </a:solidFill>
                <a:latin typeface="Alice"/>
                <a:ea typeface="Alice"/>
                <a:cs typeface="Alice"/>
                <a:sym typeface="Alice"/>
              </a:rPr>
              <a:t>모델 최적화</a:t>
            </a:r>
            <a:endParaRPr sz="2200" i="0" u="none" strike="noStrike" cap="none">
              <a:latin typeface="Alice"/>
              <a:ea typeface="Alice"/>
              <a:cs typeface="Alice"/>
              <a:sym typeface="Alice"/>
            </a:endParaRPr>
          </a:p>
        </p:txBody>
      </p:sp>
      <p:sp>
        <p:nvSpPr>
          <p:cNvPr id="261" name="Google Shape;261;p33"/>
          <p:cNvSpPr/>
          <p:nvPr/>
        </p:nvSpPr>
        <p:spPr>
          <a:xfrm>
            <a:off x="9937790" y="3533418"/>
            <a:ext cx="3898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C2821"/>
              </a:buClr>
              <a:buSzPts val="1750"/>
              <a:buFont typeface="Lora"/>
              <a:buNone/>
            </a:pPr>
            <a:r>
              <a:rPr lang="en-US" sz="1750" i="0" u="none" strike="noStrike" cap="none">
                <a:solidFill>
                  <a:srgbClr val="2C2821"/>
                </a:solidFill>
                <a:latin typeface="Alice"/>
                <a:ea typeface="Alice"/>
                <a:cs typeface="Alice"/>
                <a:sym typeface="Alice"/>
              </a:rPr>
              <a:t>초매개변수 튜닝과 아키텍처 개선</a:t>
            </a:r>
            <a:endParaRPr sz="1750" i="0" u="none" strike="noStrike" cap="none">
              <a:latin typeface="Alice"/>
              <a:ea typeface="Alice"/>
              <a:cs typeface="Alice"/>
              <a:sym typeface="Alice"/>
            </a:endParaRPr>
          </a:p>
        </p:txBody>
      </p:sp>
      <p:pic>
        <p:nvPicPr>
          <p:cNvPr id="262" name="Google Shape;262;p33" descr="preencoded.png"/>
          <p:cNvPicPr preferRelativeResize="0"/>
          <p:nvPr/>
        </p:nvPicPr>
        <p:blipFill rotWithShape="1">
          <a:blip r:embed="rId5">
            <a:alphaModFix/>
          </a:blip>
          <a:srcRect/>
          <a:stretch/>
        </p:blipFill>
        <p:spPr>
          <a:xfrm>
            <a:off x="5032653" y="2413516"/>
            <a:ext cx="4564975" cy="4564975"/>
          </a:xfrm>
          <a:prstGeom prst="rect">
            <a:avLst/>
          </a:prstGeom>
          <a:noFill/>
          <a:ln>
            <a:noFill/>
          </a:ln>
        </p:spPr>
      </p:pic>
      <p:pic>
        <p:nvPicPr>
          <p:cNvPr id="263" name="Google Shape;263;p33" descr="preencoded.png"/>
          <p:cNvPicPr preferRelativeResize="0"/>
          <p:nvPr/>
        </p:nvPicPr>
        <p:blipFill rotWithShape="1">
          <a:blip r:embed="rId6">
            <a:alphaModFix/>
          </a:blip>
          <a:srcRect/>
          <a:stretch/>
        </p:blipFill>
        <p:spPr>
          <a:xfrm>
            <a:off x="8452604" y="3565088"/>
            <a:ext cx="339328" cy="424220"/>
          </a:xfrm>
          <a:prstGeom prst="rect">
            <a:avLst/>
          </a:prstGeom>
          <a:noFill/>
          <a:ln>
            <a:noFill/>
          </a:ln>
        </p:spPr>
      </p:pic>
      <p:sp>
        <p:nvSpPr>
          <p:cNvPr id="264" name="Google Shape;264;p33"/>
          <p:cNvSpPr/>
          <p:nvPr/>
        </p:nvSpPr>
        <p:spPr>
          <a:xfrm>
            <a:off x="9937790" y="5495568"/>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C2821"/>
              </a:buClr>
              <a:buSzPts val="2200"/>
              <a:buFont typeface="Alice"/>
              <a:buNone/>
            </a:pPr>
            <a:r>
              <a:rPr lang="en-US" sz="2200" i="0" u="none" strike="noStrike" cap="none">
                <a:solidFill>
                  <a:srgbClr val="2C2821"/>
                </a:solidFill>
                <a:latin typeface="Alice"/>
                <a:ea typeface="Alice"/>
                <a:cs typeface="Alice"/>
                <a:sym typeface="Alice"/>
              </a:rPr>
              <a:t>특</a:t>
            </a:r>
            <a:r>
              <a:rPr lang="en-US" sz="2200">
                <a:solidFill>
                  <a:srgbClr val="2C2821"/>
                </a:solidFill>
                <a:latin typeface="Alice"/>
                <a:ea typeface="Alice"/>
                <a:cs typeface="Alice"/>
                <a:sym typeface="Alice"/>
              </a:rPr>
              <a:t>성 공학</a:t>
            </a:r>
            <a:endParaRPr sz="2200" i="0" u="none" strike="noStrike" cap="none">
              <a:latin typeface="Alice"/>
              <a:ea typeface="Alice"/>
              <a:cs typeface="Alice"/>
              <a:sym typeface="Alice"/>
            </a:endParaRPr>
          </a:p>
        </p:txBody>
      </p:sp>
      <p:sp>
        <p:nvSpPr>
          <p:cNvPr id="265" name="Google Shape;265;p33"/>
          <p:cNvSpPr/>
          <p:nvPr/>
        </p:nvSpPr>
        <p:spPr>
          <a:xfrm>
            <a:off x="9937790" y="5985986"/>
            <a:ext cx="3898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C2821"/>
              </a:buClr>
              <a:buSzPts val="1750"/>
              <a:buFont typeface="Lora"/>
              <a:buNone/>
            </a:pPr>
            <a:r>
              <a:rPr lang="en-US" sz="1750" i="0" u="none" strike="noStrike" cap="none">
                <a:solidFill>
                  <a:srgbClr val="2C2821"/>
                </a:solidFill>
                <a:latin typeface="Alice"/>
                <a:ea typeface="Alice"/>
                <a:cs typeface="Alice"/>
                <a:sym typeface="Alice"/>
              </a:rPr>
              <a:t>중요 형태학적 특징 강조</a:t>
            </a:r>
            <a:endParaRPr sz="1750" i="0" u="none" strike="noStrike" cap="none">
              <a:latin typeface="Alice"/>
              <a:ea typeface="Alice"/>
              <a:cs typeface="Alice"/>
              <a:sym typeface="Alice"/>
            </a:endParaRPr>
          </a:p>
        </p:txBody>
      </p:sp>
      <p:pic>
        <p:nvPicPr>
          <p:cNvPr id="266" name="Google Shape;266;p33" descr="preencoded.png"/>
          <p:cNvPicPr preferRelativeResize="0"/>
          <p:nvPr/>
        </p:nvPicPr>
        <p:blipFill rotWithShape="1">
          <a:blip r:embed="rId7">
            <a:alphaModFix/>
          </a:blip>
          <a:srcRect/>
          <a:stretch/>
        </p:blipFill>
        <p:spPr>
          <a:xfrm>
            <a:off x="5032653" y="2413516"/>
            <a:ext cx="4564975" cy="4564975"/>
          </a:xfrm>
          <a:prstGeom prst="rect">
            <a:avLst/>
          </a:prstGeom>
          <a:noFill/>
          <a:ln>
            <a:noFill/>
          </a:ln>
        </p:spPr>
      </p:pic>
      <p:pic>
        <p:nvPicPr>
          <p:cNvPr id="267" name="Google Shape;267;p33" descr="preencoded.png"/>
          <p:cNvPicPr preferRelativeResize="0"/>
          <p:nvPr/>
        </p:nvPicPr>
        <p:blipFill rotWithShape="1">
          <a:blip r:embed="rId8">
            <a:alphaModFix/>
          </a:blip>
          <a:srcRect/>
          <a:stretch/>
        </p:blipFill>
        <p:spPr>
          <a:xfrm>
            <a:off x="8064103" y="5790962"/>
            <a:ext cx="339328" cy="424220"/>
          </a:xfrm>
          <a:prstGeom prst="rect">
            <a:avLst/>
          </a:prstGeom>
          <a:noFill/>
          <a:ln>
            <a:noFill/>
          </a:ln>
        </p:spPr>
      </p:pic>
      <p:sp>
        <p:nvSpPr>
          <p:cNvPr id="268" name="Google Shape;268;p33"/>
          <p:cNvSpPr/>
          <p:nvPr/>
        </p:nvSpPr>
        <p:spPr>
          <a:xfrm>
            <a:off x="1857256" y="5495568"/>
            <a:ext cx="2835235" cy="354330"/>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2C2821"/>
              </a:buClr>
              <a:buSzPts val="2200"/>
              <a:buFont typeface="Alice"/>
              <a:buNone/>
            </a:pPr>
            <a:r>
              <a:rPr lang="en-US" sz="2200" i="0" u="none" strike="noStrike" cap="none">
                <a:solidFill>
                  <a:srgbClr val="2C2821"/>
                </a:solidFill>
                <a:latin typeface="Alice"/>
                <a:ea typeface="Alice"/>
                <a:cs typeface="Alice"/>
                <a:sym typeface="Alice"/>
              </a:rPr>
              <a:t>앙상블 기법</a:t>
            </a:r>
            <a:endParaRPr sz="2200" i="0" u="none" strike="noStrike" cap="none">
              <a:latin typeface="Alice"/>
              <a:ea typeface="Alice"/>
              <a:cs typeface="Alice"/>
              <a:sym typeface="Alice"/>
            </a:endParaRPr>
          </a:p>
        </p:txBody>
      </p:sp>
      <p:sp>
        <p:nvSpPr>
          <p:cNvPr id="269" name="Google Shape;269;p33"/>
          <p:cNvSpPr/>
          <p:nvPr/>
        </p:nvSpPr>
        <p:spPr>
          <a:xfrm>
            <a:off x="793790" y="5985986"/>
            <a:ext cx="3898702" cy="362903"/>
          </a:xfrm>
          <a:prstGeom prst="rect">
            <a:avLst/>
          </a:prstGeom>
          <a:noFill/>
          <a:ln>
            <a:noFill/>
          </a:ln>
        </p:spPr>
        <p:txBody>
          <a:bodyPr spcFirstLastPara="1" wrap="square" lIns="0" tIns="0" rIns="0" bIns="0" anchor="t" anchorCtr="0">
            <a:noAutofit/>
          </a:bodyPr>
          <a:lstStyle/>
          <a:p>
            <a:pPr marL="0" marR="0" lvl="0" indent="0" algn="r" rtl="0">
              <a:lnSpc>
                <a:spcPct val="162857"/>
              </a:lnSpc>
              <a:spcBef>
                <a:spcPts val="0"/>
              </a:spcBef>
              <a:spcAft>
                <a:spcPts val="0"/>
              </a:spcAft>
              <a:buClr>
                <a:srgbClr val="2C2821"/>
              </a:buClr>
              <a:buSzPts val="1750"/>
              <a:buFont typeface="Lora"/>
              <a:buNone/>
            </a:pPr>
            <a:r>
              <a:rPr lang="en-US" sz="1750" i="0" u="none" strike="noStrike" cap="none">
                <a:solidFill>
                  <a:srgbClr val="2C2821"/>
                </a:solidFill>
                <a:latin typeface="Alice"/>
                <a:ea typeface="Alice"/>
                <a:cs typeface="Alice"/>
                <a:sym typeface="Alice"/>
              </a:rPr>
              <a:t>다중 모델 결합으로 정확도 향상</a:t>
            </a:r>
            <a:endParaRPr sz="1750" i="0" u="none" strike="noStrike" cap="none">
              <a:latin typeface="Alice"/>
              <a:ea typeface="Alice"/>
              <a:cs typeface="Alice"/>
              <a:sym typeface="Alice"/>
            </a:endParaRPr>
          </a:p>
        </p:txBody>
      </p:sp>
      <p:pic>
        <p:nvPicPr>
          <p:cNvPr id="270" name="Google Shape;270;p33" descr="preencoded.png"/>
          <p:cNvPicPr preferRelativeResize="0"/>
          <p:nvPr/>
        </p:nvPicPr>
        <p:blipFill rotWithShape="1">
          <a:blip r:embed="rId9">
            <a:alphaModFix/>
          </a:blip>
          <a:srcRect/>
          <a:stretch/>
        </p:blipFill>
        <p:spPr>
          <a:xfrm>
            <a:off x="5032653" y="2413516"/>
            <a:ext cx="4564975" cy="4564975"/>
          </a:xfrm>
          <a:prstGeom prst="rect">
            <a:avLst/>
          </a:prstGeom>
          <a:noFill/>
          <a:ln>
            <a:noFill/>
          </a:ln>
        </p:spPr>
      </p:pic>
      <p:pic>
        <p:nvPicPr>
          <p:cNvPr id="271" name="Google Shape;271;p33" descr="preencoded.png"/>
          <p:cNvPicPr preferRelativeResize="0"/>
          <p:nvPr/>
        </p:nvPicPr>
        <p:blipFill rotWithShape="1">
          <a:blip r:embed="rId10">
            <a:alphaModFix/>
          </a:blip>
          <a:srcRect/>
          <a:stretch/>
        </p:blipFill>
        <p:spPr>
          <a:xfrm>
            <a:off x="5838230" y="5402461"/>
            <a:ext cx="339328" cy="4242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p:nvPr/>
        </p:nvSpPr>
        <p:spPr>
          <a:xfrm>
            <a:off x="665751" y="466629"/>
            <a:ext cx="5548800" cy="659400"/>
          </a:xfrm>
          <a:prstGeom prst="rect">
            <a:avLst/>
          </a:prstGeom>
          <a:noFill/>
          <a:ln>
            <a:noFill/>
          </a:ln>
        </p:spPr>
        <p:txBody>
          <a:bodyPr spcFirstLastPara="1" wrap="square" lIns="0" tIns="0" rIns="0" bIns="0" anchor="t" anchorCtr="0">
            <a:noAutofit/>
          </a:bodyPr>
          <a:lstStyle/>
          <a:p>
            <a:pPr marL="0" marR="0" lvl="0" indent="0" algn="l" rtl="0">
              <a:lnSpc>
                <a:spcPct val="124096"/>
              </a:lnSpc>
              <a:spcBef>
                <a:spcPts val="0"/>
              </a:spcBef>
              <a:spcAft>
                <a:spcPts val="0"/>
              </a:spcAft>
              <a:buClr>
                <a:srgbClr val="233E32"/>
              </a:buClr>
              <a:buSzPts val="4150"/>
              <a:buFont typeface="Alice"/>
              <a:buNone/>
            </a:pPr>
            <a:r>
              <a:rPr lang="en-US" sz="4150" b="0" i="0" u="none" strike="noStrike" cap="none">
                <a:solidFill>
                  <a:srgbClr val="233E32"/>
                </a:solidFill>
                <a:latin typeface="Alice"/>
                <a:ea typeface="Alice"/>
                <a:cs typeface="Alice"/>
                <a:sym typeface="Alice"/>
              </a:rPr>
              <a:t>해파리 분류</a:t>
            </a:r>
            <a:r>
              <a:rPr lang="en-US" sz="4150">
                <a:solidFill>
                  <a:srgbClr val="233E32"/>
                </a:solidFill>
                <a:latin typeface="Alice"/>
                <a:ea typeface="Alice"/>
                <a:cs typeface="Alice"/>
                <a:sym typeface="Alice"/>
              </a:rPr>
              <a:t> 방법 소개</a:t>
            </a:r>
            <a:endParaRPr sz="4150" b="0" i="0" u="none" strike="noStrike" cap="none"/>
          </a:p>
        </p:txBody>
      </p:sp>
      <p:sp>
        <p:nvSpPr>
          <p:cNvPr id="81" name="Google Shape;81;p17"/>
          <p:cNvSpPr/>
          <p:nvPr/>
        </p:nvSpPr>
        <p:spPr>
          <a:xfrm>
            <a:off x="738426" y="1962269"/>
            <a:ext cx="2637473" cy="329565"/>
          </a:xfrm>
          <a:prstGeom prst="rect">
            <a:avLst/>
          </a:prstGeom>
          <a:noFill/>
          <a:ln>
            <a:noFill/>
          </a:ln>
        </p:spPr>
        <p:txBody>
          <a:bodyPr spcFirstLastPara="1" wrap="square" lIns="0" tIns="0" rIns="0" bIns="0" anchor="t" anchorCtr="0">
            <a:noAutofit/>
          </a:bodyPr>
          <a:lstStyle/>
          <a:p>
            <a:pPr marL="457200" marR="0" lvl="0" indent="-358775" algn="l" rtl="0">
              <a:lnSpc>
                <a:spcPct val="124390"/>
              </a:lnSpc>
              <a:spcBef>
                <a:spcPts val="0"/>
              </a:spcBef>
              <a:spcAft>
                <a:spcPts val="0"/>
              </a:spcAft>
              <a:buClr>
                <a:srgbClr val="233E32"/>
              </a:buClr>
              <a:buSzPts val="2050"/>
              <a:buFont typeface="Alice"/>
              <a:buAutoNum type="arabicParenR"/>
            </a:pPr>
            <a:r>
              <a:rPr lang="en-US" sz="2050" b="0" i="0" u="none" strike="noStrike" cap="none">
                <a:solidFill>
                  <a:srgbClr val="233E32"/>
                </a:solidFill>
                <a:latin typeface="Alice"/>
                <a:ea typeface="Alice"/>
                <a:cs typeface="Alice"/>
                <a:sym typeface="Alice"/>
              </a:rPr>
              <a:t>형태</a:t>
            </a:r>
            <a:r>
              <a:rPr lang="en-US" sz="2050">
                <a:solidFill>
                  <a:srgbClr val="233E32"/>
                </a:solidFill>
                <a:latin typeface="Alice"/>
                <a:ea typeface="Alice"/>
                <a:cs typeface="Alice"/>
                <a:sym typeface="Alice"/>
              </a:rPr>
              <a:t>로 분류</a:t>
            </a:r>
            <a:endParaRPr sz="2050" b="0" i="0" u="none" strike="noStrike" cap="none"/>
          </a:p>
        </p:txBody>
      </p:sp>
      <p:sp>
        <p:nvSpPr>
          <p:cNvPr id="82" name="Google Shape;82;p17"/>
          <p:cNvSpPr/>
          <p:nvPr/>
        </p:nvSpPr>
        <p:spPr>
          <a:xfrm>
            <a:off x="738425" y="2502822"/>
            <a:ext cx="6319500" cy="449700"/>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2C2821"/>
              </a:buClr>
              <a:buSzPts val="1650"/>
              <a:buFont typeface="Lora"/>
              <a:buNone/>
            </a:pPr>
            <a:r>
              <a:rPr lang="en-US" sz="1650" b="0" i="0" u="none" strike="noStrike" cap="none">
                <a:solidFill>
                  <a:srgbClr val="2C2821"/>
                </a:solidFill>
                <a:latin typeface="Lora"/>
                <a:ea typeface="Lora"/>
                <a:cs typeface="Lora"/>
                <a:sym typeface="Lora"/>
              </a:rPr>
              <a:t>ⓐ </a:t>
            </a:r>
            <a:r>
              <a:rPr lang="en-US" sz="1650" b="1" i="0" u="none" strike="noStrike" cap="none">
                <a:solidFill>
                  <a:srgbClr val="2C2821"/>
                </a:solidFill>
                <a:latin typeface="Lora"/>
                <a:ea typeface="Lora"/>
                <a:cs typeface="Lora"/>
                <a:sym typeface="Lora"/>
              </a:rPr>
              <a:t>우산 모양, 촉수의 길이와 배열, 생식기관의 구조</a:t>
            </a:r>
            <a:r>
              <a:rPr lang="en-US" sz="1650" b="0" i="0" u="none" strike="noStrike" cap="none">
                <a:solidFill>
                  <a:srgbClr val="2C2821"/>
                </a:solidFill>
                <a:latin typeface="Lora"/>
                <a:ea typeface="Lora"/>
                <a:cs typeface="Lora"/>
                <a:sym typeface="Lora"/>
              </a:rPr>
              <a:t> 등으로 구분</a:t>
            </a:r>
            <a:endParaRPr sz="1650" b="0" i="0" u="none" strike="noStrike" cap="none"/>
          </a:p>
        </p:txBody>
      </p:sp>
      <p:sp>
        <p:nvSpPr>
          <p:cNvPr id="83" name="Google Shape;83;p17"/>
          <p:cNvSpPr/>
          <p:nvPr/>
        </p:nvSpPr>
        <p:spPr>
          <a:xfrm>
            <a:off x="738426" y="2986683"/>
            <a:ext cx="6319500" cy="337500"/>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2C2821"/>
              </a:buClr>
              <a:buSzPts val="1650"/>
              <a:buFont typeface="Lora"/>
              <a:buNone/>
            </a:pPr>
            <a:r>
              <a:rPr lang="en-US" sz="1650" b="0" i="0" u="none" strike="noStrike" cap="none">
                <a:solidFill>
                  <a:srgbClr val="2C2821"/>
                </a:solidFill>
                <a:latin typeface="Lora"/>
                <a:ea typeface="Lora"/>
                <a:cs typeface="Lora"/>
                <a:sym typeface="Lora"/>
              </a:rPr>
              <a:t>ⓑ ⓐ를 기준으로 </a:t>
            </a:r>
            <a:r>
              <a:rPr lang="en-US" sz="1650">
                <a:solidFill>
                  <a:srgbClr val="2C2821"/>
                </a:solidFill>
                <a:latin typeface="Lora"/>
                <a:ea typeface="Lora"/>
                <a:cs typeface="Lora"/>
                <a:sym typeface="Lora"/>
              </a:rPr>
              <a:t>분류한 </a:t>
            </a:r>
            <a:r>
              <a:rPr lang="en-US" sz="1650" b="0" i="0" u="none" strike="noStrike" cap="none">
                <a:solidFill>
                  <a:srgbClr val="2C2821"/>
                </a:solidFill>
                <a:latin typeface="Lora"/>
                <a:ea typeface="Lora"/>
                <a:cs typeface="Lora"/>
                <a:sym typeface="Lora"/>
              </a:rPr>
              <a:t>kaggle 데이터셋</a:t>
            </a:r>
            <a:r>
              <a:rPr lang="en-US" sz="1650">
                <a:solidFill>
                  <a:srgbClr val="2C2821"/>
                </a:solidFill>
                <a:latin typeface="Lora"/>
                <a:ea typeface="Lora"/>
                <a:cs typeface="Lora"/>
                <a:sym typeface="Lora"/>
              </a:rPr>
              <a:t> </a:t>
            </a:r>
            <a:r>
              <a:rPr lang="en-US" sz="1650" b="0" i="0" u="none" strike="noStrike" cap="none">
                <a:solidFill>
                  <a:srgbClr val="2C2821"/>
                </a:solidFill>
                <a:latin typeface="Lora"/>
                <a:ea typeface="Lora"/>
                <a:cs typeface="Lora"/>
                <a:sym typeface="Lora"/>
              </a:rPr>
              <a:t>사진</a:t>
            </a:r>
            <a:endParaRPr sz="1650" b="0" i="0" u="none" strike="noStrike" cap="none"/>
          </a:p>
        </p:txBody>
      </p:sp>
      <p:pic>
        <p:nvPicPr>
          <p:cNvPr id="84" name="Google Shape;84;p17" descr="preencoded.png"/>
          <p:cNvPicPr preferRelativeResize="0"/>
          <p:nvPr/>
        </p:nvPicPr>
        <p:blipFill rotWithShape="1">
          <a:blip r:embed="rId3">
            <a:alphaModFix/>
          </a:blip>
          <a:srcRect/>
          <a:stretch/>
        </p:blipFill>
        <p:spPr>
          <a:xfrm>
            <a:off x="7441346" y="338018"/>
            <a:ext cx="1152763" cy="1152763"/>
          </a:xfrm>
          <a:prstGeom prst="rect">
            <a:avLst/>
          </a:prstGeom>
          <a:noFill/>
          <a:ln>
            <a:noFill/>
          </a:ln>
        </p:spPr>
      </p:pic>
      <p:pic>
        <p:nvPicPr>
          <p:cNvPr id="85" name="Google Shape;85;p17" descr="preencoded.png"/>
          <p:cNvPicPr preferRelativeResize="0"/>
          <p:nvPr/>
        </p:nvPicPr>
        <p:blipFill rotWithShape="1">
          <a:blip r:embed="rId4">
            <a:alphaModFix/>
          </a:blip>
          <a:srcRect/>
          <a:stretch/>
        </p:blipFill>
        <p:spPr>
          <a:xfrm>
            <a:off x="7441338" y="1654381"/>
            <a:ext cx="1152763" cy="1152763"/>
          </a:xfrm>
          <a:prstGeom prst="rect">
            <a:avLst/>
          </a:prstGeom>
          <a:noFill/>
          <a:ln>
            <a:noFill/>
          </a:ln>
        </p:spPr>
      </p:pic>
      <p:pic>
        <p:nvPicPr>
          <p:cNvPr id="86" name="Google Shape;86;p17" descr="preencoded.png"/>
          <p:cNvPicPr preferRelativeResize="0"/>
          <p:nvPr/>
        </p:nvPicPr>
        <p:blipFill rotWithShape="1">
          <a:blip r:embed="rId5">
            <a:alphaModFix/>
          </a:blip>
          <a:srcRect/>
          <a:stretch/>
        </p:blipFill>
        <p:spPr>
          <a:xfrm>
            <a:off x="7436406" y="2952631"/>
            <a:ext cx="1152882" cy="1152882"/>
          </a:xfrm>
          <a:prstGeom prst="rect">
            <a:avLst/>
          </a:prstGeom>
          <a:noFill/>
          <a:ln>
            <a:noFill/>
          </a:ln>
        </p:spPr>
      </p:pic>
      <p:pic>
        <p:nvPicPr>
          <p:cNvPr id="87" name="Google Shape;87;p17" descr="preencoded.png"/>
          <p:cNvPicPr preferRelativeResize="0"/>
          <p:nvPr/>
        </p:nvPicPr>
        <p:blipFill rotWithShape="1">
          <a:blip r:embed="rId6">
            <a:alphaModFix/>
          </a:blip>
          <a:srcRect/>
          <a:stretch/>
        </p:blipFill>
        <p:spPr>
          <a:xfrm>
            <a:off x="7451667" y="4228144"/>
            <a:ext cx="1152763" cy="1152763"/>
          </a:xfrm>
          <a:prstGeom prst="rect">
            <a:avLst/>
          </a:prstGeom>
          <a:noFill/>
          <a:ln>
            <a:noFill/>
          </a:ln>
        </p:spPr>
      </p:pic>
      <p:pic>
        <p:nvPicPr>
          <p:cNvPr id="88" name="Google Shape;88;p17" descr="preencoded.png"/>
          <p:cNvPicPr preferRelativeResize="0"/>
          <p:nvPr/>
        </p:nvPicPr>
        <p:blipFill rotWithShape="1">
          <a:blip r:embed="rId7">
            <a:alphaModFix/>
          </a:blip>
          <a:srcRect/>
          <a:stretch/>
        </p:blipFill>
        <p:spPr>
          <a:xfrm>
            <a:off x="7444010" y="5525081"/>
            <a:ext cx="1152882" cy="1152882"/>
          </a:xfrm>
          <a:prstGeom prst="rect">
            <a:avLst/>
          </a:prstGeom>
          <a:noFill/>
          <a:ln>
            <a:noFill/>
          </a:ln>
        </p:spPr>
      </p:pic>
      <p:pic>
        <p:nvPicPr>
          <p:cNvPr id="89" name="Google Shape;89;p17" descr="preencoded.png"/>
          <p:cNvPicPr preferRelativeResize="0"/>
          <p:nvPr/>
        </p:nvPicPr>
        <p:blipFill rotWithShape="1">
          <a:blip r:embed="rId8">
            <a:alphaModFix/>
          </a:blip>
          <a:srcRect/>
          <a:stretch/>
        </p:blipFill>
        <p:spPr>
          <a:xfrm>
            <a:off x="7436471" y="6822155"/>
            <a:ext cx="1152763" cy="1152763"/>
          </a:xfrm>
          <a:prstGeom prst="rect">
            <a:avLst/>
          </a:prstGeom>
          <a:noFill/>
          <a:ln>
            <a:noFill/>
          </a:ln>
        </p:spPr>
      </p:pic>
      <p:sp>
        <p:nvSpPr>
          <p:cNvPr id="90" name="Google Shape;90;p17"/>
          <p:cNvSpPr/>
          <p:nvPr/>
        </p:nvSpPr>
        <p:spPr>
          <a:xfrm>
            <a:off x="8968025" y="709200"/>
            <a:ext cx="3164100" cy="337500"/>
          </a:xfrm>
          <a:prstGeom prst="rect">
            <a:avLst/>
          </a:prstGeom>
          <a:noFill/>
          <a:ln>
            <a:noFill/>
          </a:ln>
        </p:spPr>
        <p:txBody>
          <a:bodyPr spcFirstLastPara="1" wrap="square" lIns="0" tIns="0" rIns="0" bIns="0" anchor="t" anchorCtr="0">
            <a:noAutofit/>
          </a:bodyPr>
          <a:lstStyle/>
          <a:p>
            <a:pPr marL="342900" marR="0" lvl="0" indent="-342900" algn="l" rtl="0">
              <a:lnSpc>
                <a:spcPct val="160606"/>
              </a:lnSpc>
              <a:spcBef>
                <a:spcPts val="0"/>
              </a:spcBef>
              <a:spcAft>
                <a:spcPts val="0"/>
              </a:spcAft>
              <a:buClr>
                <a:srgbClr val="2C2821"/>
              </a:buClr>
              <a:buSzPts val="1650"/>
              <a:buFont typeface="Calibri"/>
              <a:buAutoNum type="arabicPeriod"/>
            </a:pPr>
            <a:r>
              <a:rPr lang="en-US" sz="1650" b="0" i="0" u="none" strike="noStrike" cap="none">
                <a:solidFill>
                  <a:srgbClr val="2C2821"/>
                </a:solidFill>
                <a:latin typeface="Lora"/>
                <a:ea typeface="Lora"/>
                <a:cs typeface="Lora"/>
                <a:sym typeface="Lora"/>
              </a:rPr>
              <a:t>달 해파리 (Aurelia aurita)</a:t>
            </a:r>
            <a:endParaRPr sz="1650" b="0" i="0" u="none" strike="noStrike" cap="none"/>
          </a:p>
        </p:txBody>
      </p:sp>
      <p:sp>
        <p:nvSpPr>
          <p:cNvPr id="91" name="Google Shape;91;p17"/>
          <p:cNvSpPr/>
          <p:nvPr/>
        </p:nvSpPr>
        <p:spPr>
          <a:xfrm>
            <a:off x="8951824" y="2100375"/>
            <a:ext cx="3707715" cy="329400"/>
          </a:xfrm>
          <a:prstGeom prst="rect">
            <a:avLst/>
          </a:prstGeom>
          <a:noFill/>
          <a:ln>
            <a:noFill/>
          </a:ln>
        </p:spPr>
        <p:txBody>
          <a:bodyPr spcFirstLastPara="1" wrap="square" lIns="0" tIns="0" rIns="0" bIns="0" anchor="t" anchorCtr="0">
            <a:noAutofit/>
          </a:bodyPr>
          <a:lstStyle/>
          <a:p>
            <a:pPr marL="342900" marR="0" lvl="0" indent="-342900" algn="l" rtl="0">
              <a:lnSpc>
                <a:spcPct val="160606"/>
              </a:lnSpc>
              <a:spcBef>
                <a:spcPts val="0"/>
              </a:spcBef>
              <a:spcAft>
                <a:spcPts val="0"/>
              </a:spcAft>
              <a:buClr>
                <a:srgbClr val="2C2821"/>
              </a:buClr>
              <a:buSzPts val="1650"/>
              <a:buFont typeface="Calibri"/>
              <a:buAutoNum type="arabicPeriod" startAt="2"/>
            </a:pPr>
            <a:r>
              <a:rPr lang="en-US" sz="1650" b="0" i="0" u="none" strike="noStrike" cap="none" dirty="0">
                <a:solidFill>
                  <a:srgbClr val="2C2821"/>
                </a:solidFill>
                <a:latin typeface="Lora"/>
                <a:ea typeface="Lora"/>
                <a:cs typeface="Lora"/>
                <a:sym typeface="Lora"/>
              </a:rPr>
              <a:t>통 </a:t>
            </a:r>
            <a:r>
              <a:rPr lang="en-US" sz="1650" b="0" i="0" u="none" strike="noStrike" cap="none" dirty="0" err="1">
                <a:solidFill>
                  <a:srgbClr val="2C2821"/>
                </a:solidFill>
                <a:latin typeface="Lora"/>
                <a:ea typeface="Lora"/>
                <a:cs typeface="Lora"/>
                <a:sym typeface="Lora"/>
              </a:rPr>
              <a:t>해파리</a:t>
            </a:r>
            <a:r>
              <a:rPr lang="en-US" sz="1650" b="0" i="0" u="none" strike="noStrike" cap="none" dirty="0">
                <a:solidFill>
                  <a:srgbClr val="2C2821"/>
                </a:solidFill>
                <a:latin typeface="Lora"/>
                <a:ea typeface="Lora"/>
                <a:cs typeface="Lora"/>
                <a:sym typeface="Lora"/>
              </a:rPr>
              <a:t> (</a:t>
            </a:r>
            <a:r>
              <a:rPr lang="en-US" sz="1650" b="0" i="0" u="none" strike="noStrike" cap="none" dirty="0" err="1">
                <a:solidFill>
                  <a:srgbClr val="2C2821"/>
                </a:solidFill>
                <a:latin typeface="Lora"/>
                <a:ea typeface="Lora"/>
                <a:cs typeface="Lora"/>
                <a:sym typeface="Lora"/>
              </a:rPr>
              <a:t>Rhizostoma</a:t>
            </a:r>
            <a:r>
              <a:rPr lang="en-US" sz="1650" b="0" i="0" u="none" strike="noStrike" cap="none" dirty="0">
                <a:solidFill>
                  <a:srgbClr val="2C2821"/>
                </a:solidFill>
                <a:latin typeface="Lora"/>
                <a:ea typeface="Lora"/>
                <a:cs typeface="Lora"/>
                <a:sym typeface="Lora"/>
              </a:rPr>
              <a:t> </a:t>
            </a:r>
            <a:r>
              <a:rPr lang="en-US" sz="1650" b="0" i="0" u="none" strike="noStrike" cap="none" dirty="0" err="1">
                <a:solidFill>
                  <a:srgbClr val="2C2821"/>
                </a:solidFill>
                <a:latin typeface="Lora"/>
                <a:ea typeface="Lora"/>
                <a:cs typeface="Lora"/>
                <a:sym typeface="Lora"/>
              </a:rPr>
              <a:t>pulmo</a:t>
            </a:r>
            <a:r>
              <a:rPr lang="en-US" sz="1650" b="0" i="0" u="none" strike="noStrike" cap="none" dirty="0">
                <a:solidFill>
                  <a:srgbClr val="2C2821"/>
                </a:solidFill>
                <a:latin typeface="Lora"/>
                <a:ea typeface="Lora"/>
                <a:cs typeface="Lora"/>
                <a:sym typeface="Lora"/>
              </a:rPr>
              <a:t>)</a:t>
            </a:r>
            <a:endParaRPr sz="1650" b="0" i="0" u="none" strike="noStrike" cap="none" dirty="0"/>
          </a:p>
        </p:txBody>
      </p:sp>
      <p:sp>
        <p:nvSpPr>
          <p:cNvPr id="92" name="Google Shape;92;p17"/>
          <p:cNvSpPr/>
          <p:nvPr/>
        </p:nvSpPr>
        <p:spPr>
          <a:xfrm>
            <a:off x="8951825" y="3441500"/>
            <a:ext cx="3303600" cy="287975"/>
          </a:xfrm>
          <a:prstGeom prst="rect">
            <a:avLst/>
          </a:prstGeom>
          <a:noFill/>
          <a:ln>
            <a:noFill/>
          </a:ln>
        </p:spPr>
        <p:txBody>
          <a:bodyPr spcFirstLastPara="1" wrap="square" lIns="0" tIns="0" rIns="0" bIns="0" anchor="t" anchorCtr="0">
            <a:noAutofit/>
          </a:bodyPr>
          <a:lstStyle/>
          <a:p>
            <a:pPr marL="342900" marR="0" lvl="0" indent="-342900" algn="l" rtl="0">
              <a:lnSpc>
                <a:spcPct val="160606"/>
              </a:lnSpc>
              <a:spcBef>
                <a:spcPts val="0"/>
              </a:spcBef>
              <a:spcAft>
                <a:spcPts val="0"/>
              </a:spcAft>
              <a:buClr>
                <a:srgbClr val="2C2821"/>
              </a:buClr>
              <a:buSzPts val="1650"/>
              <a:buFont typeface="Calibri"/>
              <a:buAutoNum type="arabicPeriod" startAt="3"/>
            </a:pPr>
            <a:r>
              <a:rPr lang="en-US" sz="1650" b="1" i="0" u="none" strike="noStrike" cap="none" dirty="0" err="1">
                <a:solidFill>
                  <a:srgbClr val="2C2821"/>
                </a:solidFill>
                <a:latin typeface="Lora"/>
                <a:ea typeface="Lora"/>
                <a:cs typeface="Lora"/>
                <a:sym typeface="Lora"/>
              </a:rPr>
              <a:t>파란</a:t>
            </a:r>
            <a:r>
              <a:rPr lang="en-US" sz="1650" b="0" i="0" u="none" strike="noStrike" cap="none" dirty="0">
                <a:solidFill>
                  <a:srgbClr val="2C2821"/>
                </a:solidFill>
                <a:latin typeface="Lora"/>
                <a:ea typeface="Lora"/>
                <a:cs typeface="Lora"/>
                <a:sym typeface="Lora"/>
              </a:rPr>
              <a:t> </a:t>
            </a:r>
            <a:r>
              <a:rPr lang="en-US" sz="1650" b="0" i="0" u="none" strike="noStrike" cap="none" dirty="0" err="1">
                <a:solidFill>
                  <a:srgbClr val="2C2821"/>
                </a:solidFill>
                <a:latin typeface="Lora"/>
                <a:ea typeface="Lora"/>
                <a:cs typeface="Lora"/>
                <a:sym typeface="Lora"/>
              </a:rPr>
              <a:t>해파리</a:t>
            </a:r>
            <a:r>
              <a:rPr lang="en-US" sz="1650" b="0" i="0" u="none" strike="noStrike" cap="none" dirty="0">
                <a:solidFill>
                  <a:srgbClr val="2C2821"/>
                </a:solidFill>
                <a:latin typeface="Lora"/>
                <a:ea typeface="Lora"/>
                <a:cs typeface="Lora"/>
                <a:sym typeface="Lora"/>
              </a:rPr>
              <a:t> (Cyanea </a:t>
            </a:r>
            <a:r>
              <a:rPr lang="en-US" sz="1650" b="0" i="0" u="none" strike="noStrike" cap="none" dirty="0" err="1">
                <a:solidFill>
                  <a:srgbClr val="2C2821"/>
                </a:solidFill>
                <a:latin typeface="Lora"/>
                <a:ea typeface="Lora"/>
                <a:cs typeface="Lora"/>
                <a:sym typeface="Lora"/>
              </a:rPr>
              <a:t>lamarkii</a:t>
            </a:r>
            <a:r>
              <a:rPr lang="en-US" sz="1650" b="0" i="0" u="none" strike="noStrike" cap="none" dirty="0">
                <a:solidFill>
                  <a:srgbClr val="2C2821"/>
                </a:solidFill>
                <a:latin typeface="Lora"/>
                <a:ea typeface="Lora"/>
                <a:cs typeface="Lora"/>
                <a:sym typeface="Lora"/>
              </a:rPr>
              <a:t>)</a:t>
            </a:r>
            <a:endParaRPr sz="1650" b="0" i="0" u="none" strike="noStrike" cap="none" dirty="0"/>
          </a:p>
        </p:txBody>
      </p:sp>
      <p:sp>
        <p:nvSpPr>
          <p:cNvPr id="93" name="Google Shape;93;p17"/>
          <p:cNvSpPr/>
          <p:nvPr/>
        </p:nvSpPr>
        <p:spPr>
          <a:xfrm>
            <a:off x="8951824" y="4665000"/>
            <a:ext cx="4084237" cy="287975"/>
          </a:xfrm>
          <a:prstGeom prst="rect">
            <a:avLst/>
          </a:prstGeom>
          <a:noFill/>
          <a:ln>
            <a:noFill/>
          </a:ln>
        </p:spPr>
        <p:txBody>
          <a:bodyPr spcFirstLastPara="1" wrap="square" lIns="0" tIns="0" rIns="0" bIns="0" anchor="t" anchorCtr="0">
            <a:noAutofit/>
          </a:bodyPr>
          <a:lstStyle/>
          <a:p>
            <a:pPr marL="342900" marR="0" lvl="0" indent="-342900" algn="l" rtl="0">
              <a:lnSpc>
                <a:spcPct val="160606"/>
              </a:lnSpc>
              <a:spcBef>
                <a:spcPts val="0"/>
              </a:spcBef>
              <a:spcAft>
                <a:spcPts val="0"/>
              </a:spcAft>
              <a:buClr>
                <a:srgbClr val="2C2821"/>
              </a:buClr>
              <a:buSzPts val="1650"/>
              <a:buFont typeface="Calibri"/>
              <a:buAutoNum type="arabicPeriod" startAt="4"/>
            </a:pPr>
            <a:r>
              <a:rPr lang="en-US" sz="1650" b="0" i="0" u="none" strike="noStrike" cap="none" dirty="0" err="1">
                <a:solidFill>
                  <a:srgbClr val="2C2821"/>
                </a:solidFill>
                <a:latin typeface="Lora"/>
                <a:ea typeface="Lora"/>
                <a:cs typeface="Lora"/>
                <a:sym typeface="Lora"/>
              </a:rPr>
              <a:t>나침반</a:t>
            </a:r>
            <a:r>
              <a:rPr lang="en-US" sz="1650" b="0" i="0" u="none" strike="noStrike" cap="none" dirty="0">
                <a:solidFill>
                  <a:srgbClr val="2C2821"/>
                </a:solidFill>
                <a:latin typeface="Lora"/>
                <a:ea typeface="Lora"/>
                <a:cs typeface="Lora"/>
                <a:sym typeface="Lora"/>
              </a:rPr>
              <a:t> </a:t>
            </a:r>
            <a:r>
              <a:rPr lang="en-US" sz="1650" b="0" i="0" u="none" strike="noStrike" cap="none" dirty="0" err="1">
                <a:solidFill>
                  <a:srgbClr val="2C2821"/>
                </a:solidFill>
                <a:latin typeface="Lora"/>
                <a:ea typeface="Lora"/>
                <a:cs typeface="Lora"/>
                <a:sym typeface="Lora"/>
              </a:rPr>
              <a:t>해파리</a:t>
            </a:r>
            <a:r>
              <a:rPr lang="en-US" sz="1650" b="0" i="0" u="none" strike="noStrike" cap="none" dirty="0">
                <a:solidFill>
                  <a:srgbClr val="2C2821"/>
                </a:solidFill>
                <a:latin typeface="Lora"/>
                <a:ea typeface="Lora"/>
                <a:cs typeface="Lora"/>
                <a:sym typeface="Lora"/>
              </a:rPr>
              <a:t> (Chrysaora </a:t>
            </a:r>
            <a:r>
              <a:rPr lang="en-US" sz="1650" b="0" i="0" u="none" strike="noStrike" cap="none" dirty="0" err="1">
                <a:solidFill>
                  <a:srgbClr val="2C2821"/>
                </a:solidFill>
                <a:latin typeface="Lora"/>
                <a:ea typeface="Lora"/>
                <a:cs typeface="Lora"/>
                <a:sym typeface="Lora"/>
              </a:rPr>
              <a:t>hysoscella</a:t>
            </a:r>
            <a:r>
              <a:rPr lang="en-US" sz="1650" b="0" i="0" u="none" strike="noStrike" cap="none" dirty="0">
                <a:solidFill>
                  <a:srgbClr val="2C2821"/>
                </a:solidFill>
                <a:latin typeface="Lora"/>
                <a:ea typeface="Lora"/>
                <a:cs typeface="Lora"/>
                <a:sym typeface="Lora"/>
              </a:rPr>
              <a:t>)</a:t>
            </a:r>
            <a:endParaRPr sz="1650" b="0" i="0" u="none" strike="noStrike" cap="none" dirty="0"/>
          </a:p>
        </p:txBody>
      </p:sp>
      <p:sp>
        <p:nvSpPr>
          <p:cNvPr id="94" name="Google Shape;94;p17"/>
          <p:cNvSpPr/>
          <p:nvPr/>
        </p:nvSpPr>
        <p:spPr>
          <a:xfrm>
            <a:off x="8951824" y="5964675"/>
            <a:ext cx="3873221" cy="287975"/>
          </a:xfrm>
          <a:prstGeom prst="rect">
            <a:avLst/>
          </a:prstGeom>
          <a:noFill/>
          <a:ln>
            <a:noFill/>
          </a:ln>
        </p:spPr>
        <p:txBody>
          <a:bodyPr spcFirstLastPara="1" wrap="square" lIns="0" tIns="0" rIns="0" bIns="0" anchor="t" anchorCtr="0">
            <a:noAutofit/>
          </a:bodyPr>
          <a:lstStyle/>
          <a:p>
            <a:pPr marL="342900" marR="0" lvl="0" indent="-342900" algn="l" rtl="0">
              <a:lnSpc>
                <a:spcPct val="160606"/>
              </a:lnSpc>
              <a:spcBef>
                <a:spcPts val="0"/>
              </a:spcBef>
              <a:spcAft>
                <a:spcPts val="0"/>
              </a:spcAft>
              <a:buClr>
                <a:srgbClr val="2C2821"/>
              </a:buClr>
              <a:buSzPts val="1650"/>
              <a:buFont typeface="Calibri"/>
              <a:buAutoNum type="arabicPeriod" startAt="5"/>
            </a:pPr>
            <a:r>
              <a:rPr lang="en-US" sz="1650" b="1" i="0" u="none" strike="noStrike" cap="none" dirty="0" err="1">
                <a:solidFill>
                  <a:srgbClr val="2C2821"/>
                </a:solidFill>
                <a:latin typeface="Lora"/>
                <a:ea typeface="Lora"/>
                <a:cs typeface="Lora"/>
                <a:sym typeface="Lora"/>
              </a:rPr>
              <a:t>사자</a:t>
            </a:r>
            <a:r>
              <a:rPr lang="en-US" sz="1650" b="1" i="0" u="none" strike="noStrike" cap="none" dirty="0">
                <a:solidFill>
                  <a:srgbClr val="2C2821"/>
                </a:solidFill>
                <a:latin typeface="Lora"/>
                <a:ea typeface="Lora"/>
                <a:cs typeface="Lora"/>
                <a:sym typeface="Lora"/>
              </a:rPr>
              <a:t> </a:t>
            </a:r>
            <a:r>
              <a:rPr lang="en-US" sz="1650" b="1" i="0" u="none" strike="noStrike" cap="none" dirty="0" err="1">
                <a:solidFill>
                  <a:srgbClr val="2C2821"/>
                </a:solidFill>
                <a:latin typeface="Lora"/>
                <a:ea typeface="Lora"/>
                <a:cs typeface="Lora"/>
                <a:sym typeface="Lora"/>
              </a:rPr>
              <a:t>갈기</a:t>
            </a:r>
            <a:r>
              <a:rPr lang="en-US" sz="1650" b="0" i="0" u="none" strike="noStrike" cap="none" dirty="0">
                <a:solidFill>
                  <a:srgbClr val="2C2821"/>
                </a:solidFill>
                <a:latin typeface="Lora"/>
                <a:ea typeface="Lora"/>
                <a:cs typeface="Lora"/>
                <a:sym typeface="Lora"/>
              </a:rPr>
              <a:t> </a:t>
            </a:r>
            <a:r>
              <a:rPr lang="en-US" sz="1650" b="0" i="0" u="none" strike="noStrike" cap="none" dirty="0" err="1">
                <a:solidFill>
                  <a:srgbClr val="2C2821"/>
                </a:solidFill>
                <a:latin typeface="Lora"/>
                <a:ea typeface="Lora"/>
                <a:cs typeface="Lora"/>
                <a:sym typeface="Lora"/>
              </a:rPr>
              <a:t>해파리</a:t>
            </a:r>
            <a:r>
              <a:rPr lang="en-US" sz="1650" b="0" i="0" u="none" strike="noStrike" cap="none" dirty="0">
                <a:solidFill>
                  <a:srgbClr val="2C2821"/>
                </a:solidFill>
                <a:latin typeface="Lora"/>
                <a:ea typeface="Lora"/>
                <a:cs typeface="Lora"/>
                <a:sym typeface="Lora"/>
              </a:rPr>
              <a:t> (Cyanea </a:t>
            </a:r>
            <a:r>
              <a:rPr lang="en-US" sz="1650" b="0" i="0" u="none" strike="noStrike" cap="none" dirty="0" err="1">
                <a:solidFill>
                  <a:srgbClr val="2C2821"/>
                </a:solidFill>
                <a:latin typeface="Lora"/>
                <a:ea typeface="Lora"/>
                <a:cs typeface="Lora"/>
                <a:sym typeface="Lora"/>
              </a:rPr>
              <a:t>capillata</a:t>
            </a:r>
            <a:r>
              <a:rPr lang="en-US" sz="1650" b="0" i="0" u="none" strike="noStrike" cap="none" dirty="0">
                <a:solidFill>
                  <a:srgbClr val="2C2821"/>
                </a:solidFill>
                <a:latin typeface="Lora"/>
                <a:ea typeface="Lora"/>
                <a:cs typeface="Lora"/>
                <a:sym typeface="Lora"/>
              </a:rPr>
              <a:t>)</a:t>
            </a:r>
            <a:endParaRPr sz="1650" b="0" i="0" u="none" strike="noStrike" cap="none" dirty="0"/>
          </a:p>
        </p:txBody>
      </p:sp>
      <p:sp>
        <p:nvSpPr>
          <p:cNvPr id="95" name="Google Shape;95;p17"/>
          <p:cNvSpPr/>
          <p:nvPr/>
        </p:nvSpPr>
        <p:spPr>
          <a:xfrm>
            <a:off x="8951825" y="7229600"/>
            <a:ext cx="3303600" cy="337500"/>
          </a:xfrm>
          <a:prstGeom prst="rect">
            <a:avLst/>
          </a:prstGeom>
          <a:noFill/>
          <a:ln>
            <a:noFill/>
          </a:ln>
        </p:spPr>
        <p:txBody>
          <a:bodyPr spcFirstLastPara="1" wrap="square" lIns="0" tIns="0" rIns="0" bIns="0" anchor="t" anchorCtr="0">
            <a:noAutofit/>
          </a:bodyPr>
          <a:lstStyle/>
          <a:p>
            <a:pPr marL="342900" marR="0" lvl="0" indent="-342900" algn="l" rtl="0">
              <a:lnSpc>
                <a:spcPct val="160606"/>
              </a:lnSpc>
              <a:spcBef>
                <a:spcPts val="0"/>
              </a:spcBef>
              <a:spcAft>
                <a:spcPts val="0"/>
              </a:spcAft>
              <a:buClr>
                <a:srgbClr val="2C2821"/>
              </a:buClr>
              <a:buSzPts val="1650"/>
              <a:buFont typeface="Calibri"/>
              <a:buAutoNum type="arabicPeriod" startAt="6"/>
            </a:pPr>
            <a:r>
              <a:rPr lang="en-US" sz="1650" b="0" i="0" u="none" strike="noStrike" cap="none">
                <a:solidFill>
                  <a:srgbClr val="2C2821"/>
                </a:solidFill>
                <a:latin typeface="Lora"/>
                <a:ea typeface="Lora"/>
                <a:cs typeface="Lora"/>
                <a:sym typeface="Lora"/>
              </a:rPr>
              <a:t>모브 스팅어 (Pelagia noctiluca)</a:t>
            </a:r>
            <a:endParaRPr sz="1650" b="0" i="0" u="none" strike="noStrike" cap="none"/>
          </a:p>
        </p:txBody>
      </p:sp>
      <p:sp>
        <p:nvSpPr>
          <p:cNvPr id="96" name="Google Shape;96;p17"/>
          <p:cNvSpPr/>
          <p:nvPr/>
        </p:nvSpPr>
        <p:spPr>
          <a:xfrm>
            <a:off x="717590" y="4276130"/>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33E32"/>
              </a:buClr>
              <a:buSzPts val="2200"/>
              <a:buFont typeface="Alice"/>
              <a:buNone/>
            </a:pPr>
            <a:r>
              <a:rPr lang="en-US" sz="2050">
                <a:solidFill>
                  <a:srgbClr val="233E32"/>
                </a:solidFill>
                <a:latin typeface="Alice"/>
                <a:ea typeface="Alice"/>
                <a:cs typeface="Alice"/>
                <a:sym typeface="Alice"/>
              </a:rPr>
              <a:t>2)  </a:t>
            </a:r>
            <a:r>
              <a:rPr lang="en-US" sz="2200" b="1" i="0" u="none" strike="noStrike" cap="none">
                <a:solidFill>
                  <a:srgbClr val="233E32"/>
                </a:solidFill>
                <a:latin typeface="Alice"/>
                <a:ea typeface="Alice"/>
                <a:cs typeface="Alice"/>
                <a:sym typeface="Alice"/>
              </a:rPr>
              <a:t>데이터 활용</a:t>
            </a:r>
            <a:endParaRPr sz="2200" b="0" i="0" u="none" strike="noStrike" cap="none"/>
          </a:p>
        </p:txBody>
      </p:sp>
      <p:sp>
        <p:nvSpPr>
          <p:cNvPr id="97" name="Google Shape;97;p17"/>
          <p:cNvSpPr/>
          <p:nvPr/>
        </p:nvSpPr>
        <p:spPr>
          <a:xfrm>
            <a:off x="717590" y="4857274"/>
            <a:ext cx="62448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C2821"/>
              </a:buClr>
              <a:buSzPts val="1750"/>
              <a:buFont typeface="Lora"/>
              <a:buNone/>
            </a:pPr>
            <a:r>
              <a:rPr lang="en-US" sz="1750" b="0" i="0" u="none" strike="noStrike" cap="none">
                <a:solidFill>
                  <a:srgbClr val="2C2821"/>
                </a:solidFill>
                <a:latin typeface="Lora"/>
                <a:ea typeface="Lora"/>
                <a:cs typeface="Lora"/>
                <a:sym typeface="Lora"/>
              </a:rPr>
              <a:t>수집된 표본을 학습, 검증, 테스트 세트로 나누어 분석합니다.</a:t>
            </a:r>
            <a:endParaRPr sz="1750" b="0" i="0" u="none" strike="noStrike" cap="none"/>
          </a:p>
        </p:txBody>
      </p:sp>
      <p:sp>
        <p:nvSpPr>
          <p:cNvPr id="98" name="Google Shape;98;p17"/>
          <p:cNvSpPr/>
          <p:nvPr/>
        </p:nvSpPr>
        <p:spPr>
          <a:xfrm>
            <a:off x="717590" y="5424249"/>
            <a:ext cx="62448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C2821"/>
              </a:buClr>
              <a:buSzPts val="1750"/>
              <a:buFont typeface="Lora"/>
              <a:buNone/>
            </a:pPr>
            <a:r>
              <a:rPr lang="en-US" sz="1750" b="0" i="0" u="none" strike="noStrike" cap="none">
                <a:solidFill>
                  <a:srgbClr val="2C2821"/>
                </a:solidFill>
                <a:latin typeface="Lora"/>
                <a:ea typeface="Lora"/>
                <a:cs typeface="Lora"/>
                <a:sym typeface="Lora"/>
              </a:rPr>
              <a:t>이를 통해 정확한 분류 모델을 개발할 수 있습니다.</a:t>
            </a:r>
            <a:endParaRPr sz="1750" b="0" i="0" u="none" strike="noStrike" cap="none"/>
          </a:p>
        </p:txBody>
      </p:sp>
      <p:sp>
        <p:nvSpPr>
          <p:cNvPr id="99" name="Google Shape;99;p17"/>
          <p:cNvSpPr/>
          <p:nvPr/>
        </p:nvSpPr>
        <p:spPr>
          <a:xfrm>
            <a:off x="741521" y="6234589"/>
            <a:ext cx="62448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C2821"/>
              </a:buClr>
              <a:buSzPts val="1750"/>
              <a:buFont typeface="Lora"/>
              <a:buNone/>
            </a:pPr>
            <a:r>
              <a:rPr lang="en-US" sz="1750" b="1" i="0" u="none" strike="noStrike" cap="none">
                <a:solidFill>
                  <a:srgbClr val="2C2821"/>
                </a:solidFill>
                <a:latin typeface="Lora"/>
                <a:ea typeface="Lora"/>
                <a:cs typeface="Lora"/>
                <a:sym typeface="Lora"/>
              </a:rPr>
              <a:t>딥러닝 모델</a:t>
            </a:r>
            <a:r>
              <a:rPr lang="en-US" sz="1750" b="0" i="0" u="none" strike="noStrike" cap="none">
                <a:solidFill>
                  <a:srgbClr val="2C2821"/>
                </a:solidFill>
                <a:latin typeface="Lora"/>
                <a:ea typeface="Lora"/>
                <a:cs typeface="Lora"/>
                <a:sym typeface="Lora"/>
              </a:rPr>
              <a:t>을 활용하여 해파리 이미지를 받아 class 분류를 시도하였습니다.</a:t>
            </a:r>
            <a:endParaRPr sz="1750" b="0" i="0" u="none" strike="noStrike" cap="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8"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06" name="Google Shape;106;p18"/>
          <p:cNvSpPr/>
          <p:nvPr/>
        </p:nvSpPr>
        <p:spPr>
          <a:xfrm>
            <a:off x="6280190" y="606611"/>
            <a:ext cx="6765300" cy="7089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233E32"/>
              </a:buClr>
              <a:buSzPts val="4450"/>
              <a:buFont typeface="Alice"/>
              <a:buNone/>
            </a:pPr>
            <a:r>
              <a:rPr lang="en-US" sz="4450" b="0" i="0" u="none" strike="noStrike" cap="none">
                <a:solidFill>
                  <a:srgbClr val="233E32"/>
                </a:solidFill>
                <a:latin typeface="Alice"/>
                <a:ea typeface="Alice"/>
                <a:cs typeface="Alice"/>
                <a:sym typeface="Alice"/>
              </a:rPr>
              <a:t>해파리 분류를 위한 모델 소개</a:t>
            </a:r>
            <a:endParaRPr sz="4450" b="0" i="0" u="none" strike="noStrike" cap="none"/>
          </a:p>
        </p:txBody>
      </p:sp>
      <p:pic>
        <p:nvPicPr>
          <p:cNvPr id="107" name="Google Shape;107;p18" descr="preencoded.png"/>
          <p:cNvPicPr preferRelativeResize="0"/>
          <p:nvPr/>
        </p:nvPicPr>
        <p:blipFill rotWithShape="1">
          <a:blip r:embed="rId4">
            <a:alphaModFix/>
          </a:blip>
          <a:srcRect/>
          <a:stretch/>
        </p:blipFill>
        <p:spPr>
          <a:xfrm>
            <a:off x="6280190" y="1917502"/>
            <a:ext cx="1134070" cy="1360884"/>
          </a:xfrm>
          <a:prstGeom prst="rect">
            <a:avLst/>
          </a:prstGeom>
          <a:noFill/>
          <a:ln>
            <a:noFill/>
          </a:ln>
        </p:spPr>
      </p:pic>
      <p:sp>
        <p:nvSpPr>
          <p:cNvPr id="108" name="Google Shape;108;p18"/>
          <p:cNvSpPr/>
          <p:nvPr/>
        </p:nvSpPr>
        <p:spPr>
          <a:xfrm>
            <a:off x="7754422" y="2144316"/>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C2821"/>
              </a:buClr>
              <a:buSzPts val="2200"/>
              <a:buFont typeface="Alice"/>
              <a:buNone/>
            </a:pPr>
            <a:r>
              <a:rPr lang="en-US" sz="2200" b="0" i="0" u="none" strike="noStrike" cap="none">
                <a:solidFill>
                  <a:srgbClr val="2C2821"/>
                </a:solidFill>
                <a:latin typeface="Alice"/>
                <a:ea typeface="Alice"/>
                <a:cs typeface="Alice"/>
                <a:sym typeface="Alice"/>
              </a:rPr>
              <a:t>형태 기반 전통 분류</a:t>
            </a:r>
            <a:endParaRPr sz="2200" b="0" i="0" u="none" strike="noStrike" cap="none"/>
          </a:p>
        </p:txBody>
      </p:sp>
      <p:sp>
        <p:nvSpPr>
          <p:cNvPr id="109" name="Google Shape;109;p18"/>
          <p:cNvSpPr/>
          <p:nvPr/>
        </p:nvSpPr>
        <p:spPr>
          <a:xfrm>
            <a:off x="7754422" y="2634734"/>
            <a:ext cx="608218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C2821"/>
              </a:buClr>
              <a:buSzPts val="1750"/>
              <a:buFont typeface="Lora"/>
              <a:buNone/>
            </a:pPr>
            <a:r>
              <a:rPr lang="en-US" sz="1750" b="0" i="0" u="none" strike="noStrike" cap="none">
                <a:solidFill>
                  <a:srgbClr val="2C2821"/>
                </a:solidFill>
                <a:latin typeface="Lora"/>
                <a:ea typeface="Lora"/>
                <a:cs typeface="Lora"/>
                <a:sym typeface="Lora"/>
              </a:rPr>
              <a:t>현미경 관찰을 통한 세부 구조 분석</a:t>
            </a:r>
            <a:endParaRPr sz="1750" b="0" i="0" u="none" strike="noStrike" cap="none"/>
          </a:p>
        </p:txBody>
      </p:sp>
      <p:pic>
        <p:nvPicPr>
          <p:cNvPr id="110" name="Google Shape;110;p18" descr="preencoded.png"/>
          <p:cNvPicPr preferRelativeResize="0"/>
          <p:nvPr/>
        </p:nvPicPr>
        <p:blipFill rotWithShape="1">
          <a:blip r:embed="rId5">
            <a:alphaModFix/>
          </a:blip>
          <a:srcRect/>
          <a:stretch/>
        </p:blipFill>
        <p:spPr>
          <a:xfrm>
            <a:off x="6280190" y="3278386"/>
            <a:ext cx="1134070" cy="1360884"/>
          </a:xfrm>
          <a:prstGeom prst="rect">
            <a:avLst/>
          </a:prstGeom>
          <a:noFill/>
          <a:ln>
            <a:noFill/>
          </a:ln>
        </p:spPr>
      </p:pic>
      <p:sp>
        <p:nvSpPr>
          <p:cNvPr id="111" name="Google Shape;111;p18"/>
          <p:cNvSpPr/>
          <p:nvPr/>
        </p:nvSpPr>
        <p:spPr>
          <a:xfrm>
            <a:off x="7754422" y="3505200"/>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C2821"/>
              </a:buClr>
              <a:buSzPts val="2200"/>
              <a:buFont typeface="Alice"/>
              <a:buNone/>
            </a:pPr>
            <a:r>
              <a:rPr lang="en-US" sz="2200" b="0" i="0" u="none" strike="noStrike" cap="none">
                <a:solidFill>
                  <a:srgbClr val="2C2821"/>
                </a:solidFill>
                <a:latin typeface="Alice"/>
                <a:ea typeface="Alice"/>
                <a:cs typeface="Alice"/>
                <a:sym typeface="Alice"/>
              </a:rPr>
              <a:t>유전자 분석</a:t>
            </a:r>
            <a:endParaRPr sz="2200" b="0" i="0" u="none" strike="noStrike" cap="none"/>
          </a:p>
        </p:txBody>
      </p:sp>
      <p:sp>
        <p:nvSpPr>
          <p:cNvPr id="112" name="Google Shape;112;p18"/>
          <p:cNvSpPr/>
          <p:nvPr/>
        </p:nvSpPr>
        <p:spPr>
          <a:xfrm>
            <a:off x="7754422" y="3995618"/>
            <a:ext cx="608218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C2821"/>
              </a:buClr>
              <a:buSzPts val="1750"/>
              <a:buFont typeface="Lora"/>
              <a:buNone/>
            </a:pPr>
            <a:r>
              <a:rPr lang="en-US" sz="1750" b="0" i="0" u="none" strike="noStrike" cap="none">
                <a:solidFill>
                  <a:srgbClr val="2C2821"/>
                </a:solidFill>
                <a:latin typeface="Lora"/>
                <a:ea typeface="Lora"/>
                <a:cs typeface="Lora"/>
                <a:sym typeface="Lora"/>
              </a:rPr>
              <a:t>DNA 바코딩을 통한 계통 분류</a:t>
            </a:r>
            <a:endParaRPr sz="1750" b="0" i="0" u="none" strike="noStrike" cap="none"/>
          </a:p>
        </p:txBody>
      </p:sp>
      <p:pic>
        <p:nvPicPr>
          <p:cNvPr id="113" name="Google Shape;113;p18" descr="preencoded.png"/>
          <p:cNvPicPr preferRelativeResize="0"/>
          <p:nvPr/>
        </p:nvPicPr>
        <p:blipFill rotWithShape="1">
          <a:blip r:embed="rId6">
            <a:alphaModFix/>
          </a:blip>
          <a:srcRect/>
          <a:stretch/>
        </p:blipFill>
        <p:spPr>
          <a:xfrm>
            <a:off x="6280190" y="4639270"/>
            <a:ext cx="1134070" cy="1360884"/>
          </a:xfrm>
          <a:prstGeom prst="rect">
            <a:avLst/>
          </a:prstGeom>
          <a:noFill/>
          <a:ln>
            <a:noFill/>
          </a:ln>
        </p:spPr>
      </p:pic>
      <p:sp>
        <p:nvSpPr>
          <p:cNvPr id="114" name="Google Shape;114;p18"/>
          <p:cNvSpPr/>
          <p:nvPr/>
        </p:nvSpPr>
        <p:spPr>
          <a:xfrm>
            <a:off x="7754422" y="4866084"/>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C2821"/>
              </a:buClr>
              <a:buSzPts val="2200"/>
              <a:buFont typeface="Alice"/>
              <a:buNone/>
            </a:pPr>
            <a:r>
              <a:rPr lang="en-US" sz="2200" b="1" i="0" u="none" strike="noStrike" cap="none">
                <a:solidFill>
                  <a:srgbClr val="2C2821"/>
                </a:solidFill>
                <a:latin typeface="Alice"/>
                <a:ea typeface="Alice"/>
                <a:cs typeface="Alice"/>
                <a:sym typeface="Alice"/>
              </a:rPr>
              <a:t>딥러닝 모델</a:t>
            </a:r>
            <a:endParaRPr sz="2200" b="0" i="0" u="none" strike="noStrike" cap="none"/>
          </a:p>
        </p:txBody>
      </p:sp>
      <p:sp>
        <p:nvSpPr>
          <p:cNvPr id="115" name="Google Shape;115;p18"/>
          <p:cNvSpPr/>
          <p:nvPr/>
        </p:nvSpPr>
        <p:spPr>
          <a:xfrm>
            <a:off x="7754422" y="5356503"/>
            <a:ext cx="608218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C2821"/>
              </a:buClr>
              <a:buSzPts val="1750"/>
              <a:buFont typeface="Lora"/>
              <a:buNone/>
            </a:pPr>
            <a:r>
              <a:rPr lang="en-US" sz="1750" b="1" i="0" u="none" strike="noStrike" cap="none">
                <a:solidFill>
                  <a:srgbClr val="2C2821"/>
                </a:solidFill>
                <a:latin typeface="Lora"/>
                <a:ea typeface="Lora"/>
                <a:cs typeface="Lora"/>
                <a:sym typeface="Lora"/>
              </a:rPr>
              <a:t>CNN과 같은 인공지능 기술 활용</a:t>
            </a:r>
            <a:endParaRPr sz="1750" b="0" i="0" u="none" strike="noStrike" cap="none"/>
          </a:p>
        </p:txBody>
      </p:sp>
      <p:pic>
        <p:nvPicPr>
          <p:cNvPr id="116" name="Google Shape;116;p18" descr="preencoded.png"/>
          <p:cNvPicPr preferRelativeResize="0"/>
          <p:nvPr/>
        </p:nvPicPr>
        <p:blipFill rotWithShape="1">
          <a:blip r:embed="rId7">
            <a:alphaModFix/>
          </a:blip>
          <a:srcRect/>
          <a:stretch/>
        </p:blipFill>
        <p:spPr>
          <a:xfrm>
            <a:off x="6280190" y="6000155"/>
            <a:ext cx="1134070" cy="1360884"/>
          </a:xfrm>
          <a:prstGeom prst="rect">
            <a:avLst/>
          </a:prstGeom>
          <a:noFill/>
          <a:ln>
            <a:noFill/>
          </a:ln>
        </p:spPr>
      </p:pic>
      <p:sp>
        <p:nvSpPr>
          <p:cNvPr id="117" name="Google Shape;117;p18"/>
          <p:cNvSpPr/>
          <p:nvPr/>
        </p:nvSpPr>
        <p:spPr>
          <a:xfrm>
            <a:off x="7754422" y="6226969"/>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C2821"/>
              </a:buClr>
              <a:buSzPts val="2200"/>
              <a:buFont typeface="Alice"/>
              <a:buNone/>
            </a:pPr>
            <a:r>
              <a:rPr lang="en-US" sz="2200" b="0" i="0" u="none" strike="noStrike" cap="none">
                <a:solidFill>
                  <a:srgbClr val="2C2821"/>
                </a:solidFill>
                <a:latin typeface="Alice"/>
                <a:ea typeface="Alice"/>
                <a:cs typeface="Alice"/>
                <a:sym typeface="Alice"/>
              </a:rPr>
              <a:t>통합 분석 시스템</a:t>
            </a:r>
            <a:endParaRPr sz="2200" b="0" i="0" u="none" strike="noStrike" cap="none"/>
          </a:p>
        </p:txBody>
      </p:sp>
      <p:sp>
        <p:nvSpPr>
          <p:cNvPr id="118" name="Google Shape;118;p18"/>
          <p:cNvSpPr/>
          <p:nvPr/>
        </p:nvSpPr>
        <p:spPr>
          <a:xfrm>
            <a:off x="7754422" y="6717387"/>
            <a:ext cx="608218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C2821"/>
              </a:buClr>
              <a:buSzPts val="1750"/>
              <a:buFont typeface="Lora"/>
              <a:buNone/>
            </a:pPr>
            <a:r>
              <a:rPr lang="en-US" sz="1750" b="0" i="0" u="none" strike="noStrike" cap="none">
                <a:solidFill>
                  <a:srgbClr val="2C2821"/>
                </a:solidFill>
                <a:latin typeface="Lora"/>
                <a:ea typeface="Lora"/>
                <a:cs typeface="Lora"/>
                <a:sym typeface="Lora"/>
              </a:rPr>
              <a:t>다양한 데이터를 종합하는 하이브리드 접근법</a:t>
            </a:r>
            <a:endParaRPr sz="1750" b="0" i="0" u="none" strike="noStrike" cap="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p:nvPr/>
        </p:nvSpPr>
        <p:spPr>
          <a:xfrm>
            <a:off x="334890" y="641180"/>
            <a:ext cx="5670600" cy="7089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233E32"/>
              </a:buClr>
              <a:buSzPts val="4450"/>
              <a:buFont typeface="Alice"/>
              <a:buNone/>
            </a:pPr>
            <a:r>
              <a:rPr lang="en-US" sz="4450">
                <a:solidFill>
                  <a:srgbClr val="233E32"/>
                </a:solidFill>
                <a:latin typeface="Alice"/>
                <a:ea typeface="Alice"/>
                <a:cs typeface="Alice"/>
                <a:sym typeface="Alice"/>
              </a:rPr>
              <a:t>  </a:t>
            </a:r>
            <a:r>
              <a:rPr lang="en-US" sz="4450" b="0" i="0" u="none" strike="noStrike" cap="none">
                <a:solidFill>
                  <a:srgbClr val="233E32"/>
                </a:solidFill>
                <a:latin typeface="Alice"/>
                <a:ea typeface="Alice"/>
                <a:cs typeface="Alice"/>
                <a:sym typeface="Alice"/>
              </a:rPr>
              <a:t>딥러닝 모델</a:t>
            </a:r>
            <a:endParaRPr sz="4450" b="0" i="0" u="none" strike="noStrike" cap="none"/>
          </a:p>
        </p:txBody>
      </p:sp>
      <p:sp>
        <p:nvSpPr>
          <p:cNvPr id="125" name="Google Shape;125;p19"/>
          <p:cNvSpPr/>
          <p:nvPr/>
        </p:nvSpPr>
        <p:spPr>
          <a:xfrm>
            <a:off x="793790" y="4457819"/>
            <a:ext cx="624470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SzPts val="1750"/>
              <a:buFont typeface="Arial"/>
              <a:buNone/>
            </a:pPr>
            <a:endParaRPr sz="1750" b="0" i="0" u="none" strike="noStrike" cap="none"/>
          </a:p>
        </p:txBody>
      </p:sp>
      <p:sp>
        <p:nvSpPr>
          <p:cNvPr id="126" name="Google Shape;126;p19"/>
          <p:cNvSpPr/>
          <p:nvPr/>
        </p:nvSpPr>
        <p:spPr>
          <a:xfrm>
            <a:off x="7599521" y="4457819"/>
            <a:ext cx="624470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SzPts val="1750"/>
              <a:buFont typeface="Arial"/>
              <a:buNone/>
            </a:pPr>
            <a:endParaRPr sz="1750" b="0" i="0" u="none" strike="noStrike" cap="none"/>
          </a:p>
        </p:txBody>
      </p:sp>
      <p:sp>
        <p:nvSpPr>
          <p:cNvPr id="127" name="Google Shape;127;p19"/>
          <p:cNvSpPr txBox="1"/>
          <p:nvPr/>
        </p:nvSpPr>
        <p:spPr>
          <a:xfrm>
            <a:off x="674100" y="1593775"/>
            <a:ext cx="3611100" cy="1177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Alice"/>
              <a:buAutoNum type="arabicParenBoth"/>
            </a:pPr>
            <a:r>
              <a:rPr lang="en-US" sz="2000">
                <a:latin typeface="Alice"/>
                <a:ea typeface="Alice"/>
                <a:cs typeface="Alice"/>
                <a:sym typeface="Alice"/>
              </a:rPr>
              <a:t>ResNet-50 </a:t>
            </a:r>
            <a:endParaRPr sz="2000">
              <a:latin typeface="Alice"/>
              <a:ea typeface="Alice"/>
              <a:cs typeface="Alice"/>
              <a:sym typeface="Alice"/>
            </a:endParaRPr>
          </a:p>
        </p:txBody>
      </p:sp>
      <p:sp>
        <p:nvSpPr>
          <p:cNvPr id="128" name="Google Shape;128;p19"/>
          <p:cNvSpPr txBox="1"/>
          <p:nvPr/>
        </p:nvSpPr>
        <p:spPr>
          <a:xfrm>
            <a:off x="811750" y="2129650"/>
            <a:ext cx="6743400" cy="5007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ice"/>
              <a:buChar char="●"/>
            </a:pPr>
            <a:r>
              <a:rPr lang="en-US">
                <a:latin typeface="Alice"/>
                <a:ea typeface="Alice"/>
                <a:cs typeface="Alice"/>
                <a:sym typeface="Alice"/>
              </a:rPr>
              <a:t>ResNet-50 이란?</a:t>
            </a:r>
            <a:endParaRPr>
              <a:latin typeface="Alice"/>
              <a:ea typeface="Alice"/>
              <a:cs typeface="Alice"/>
              <a:sym typeface="Alice"/>
            </a:endParaRPr>
          </a:p>
          <a:p>
            <a:pPr marL="457200" lvl="0" indent="0" algn="l" rtl="0">
              <a:spcBef>
                <a:spcPts val="0"/>
              </a:spcBef>
              <a:spcAft>
                <a:spcPts val="0"/>
              </a:spcAft>
              <a:buNone/>
            </a:pPr>
            <a:endParaRPr>
              <a:latin typeface="Alice"/>
              <a:ea typeface="Alice"/>
              <a:cs typeface="Alice"/>
              <a:sym typeface="Alice"/>
            </a:endParaRPr>
          </a:p>
          <a:p>
            <a:pPr marL="914400" lvl="0" indent="-298450" algn="l" rtl="0">
              <a:lnSpc>
                <a:spcPct val="115000"/>
              </a:lnSpc>
              <a:spcBef>
                <a:spcPts val="1200"/>
              </a:spcBef>
              <a:spcAft>
                <a:spcPts val="0"/>
              </a:spcAft>
              <a:buClr>
                <a:schemeClr val="dk1"/>
              </a:buClr>
              <a:buSzPts val="1100"/>
              <a:buFont typeface="Alice"/>
              <a:buChar char="●"/>
            </a:pPr>
            <a:r>
              <a:rPr lang="en-US">
                <a:latin typeface="Alice"/>
                <a:ea typeface="Alice"/>
                <a:cs typeface="Alice"/>
                <a:sym typeface="Alice"/>
              </a:rPr>
              <a:t>심층 신경망 훈련과 관련된 문제(깊어질수록 잊어버리는 문제)를 해결하기 위해 설계된 Residual Networks 제품군에 속하는 CNN 아키텍처.</a:t>
            </a:r>
            <a:endParaRPr>
              <a:latin typeface="Alice"/>
              <a:ea typeface="Alice"/>
              <a:cs typeface="Alice"/>
              <a:sym typeface="Alice"/>
            </a:endParaRPr>
          </a:p>
          <a:p>
            <a:pPr marL="914400" lvl="0" indent="-298450" algn="l" rtl="0">
              <a:lnSpc>
                <a:spcPct val="115000"/>
              </a:lnSpc>
              <a:spcBef>
                <a:spcPts val="0"/>
              </a:spcBef>
              <a:spcAft>
                <a:spcPts val="0"/>
              </a:spcAft>
              <a:buClr>
                <a:schemeClr val="dk1"/>
              </a:buClr>
              <a:buSzPts val="1100"/>
              <a:buFont typeface="Alice"/>
              <a:buChar char="●"/>
            </a:pPr>
            <a:r>
              <a:rPr lang="en-US">
                <a:latin typeface="Alice"/>
                <a:ea typeface="Alice"/>
                <a:cs typeface="Alice"/>
                <a:sym typeface="Alice"/>
              </a:rPr>
              <a:t>Residual Learning Framework(잔차 학습 구조)를 제안한 점이 특징: 입력값을 기준으로 잔차 함수를 학습하도록 재구성 했다는 특징을 가지고 있음.*</a:t>
            </a:r>
            <a:endParaRPr>
              <a:latin typeface="Alice"/>
              <a:ea typeface="Alice"/>
              <a:cs typeface="Alice"/>
              <a:sym typeface="Alice"/>
            </a:endParaRPr>
          </a:p>
          <a:p>
            <a:pPr marL="457200" lvl="0" indent="0" algn="l" rtl="0">
              <a:spcBef>
                <a:spcPts val="1200"/>
              </a:spcBef>
              <a:spcAft>
                <a:spcPts val="0"/>
              </a:spcAft>
              <a:buNone/>
            </a:pPr>
            <a:endParaRPr>
              <a:latin typeface="Alice"/>
              <a:ea typeface="Alice"/>
              <a:cs typeface="Alice"/>
              <a:sym typeface="Alice"/>
            </a:endParaRPr>
          </a:p>
        </p:txBody>
      </p:sp>
      <p:sp>
        <p:nvSpPr>
          <p:cNvPr id="129" name="Google Shape;129;p19"/>
          <p:cNvSpPr txBox="1"/>
          <p:nvPr/>
        </p:nvSpPr>
        <p:spPr>
          <a:xfrm>
            <a:off x="256125" y="7539050"/>
            <a:ext cx="14324400" cy="9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dk1"/>
                </a:solidFill>
              </a:rPr>
              <a:t>* He, K., Zhang, X., Ren, S., &amp; Sun, J. (2016). Deep residual learning for image recognition. In </a:t>
            </a:r>
            <a:r>
              <a:rPr lang="en-US" sz="1100" i="1">
                <a:solidFill>
                  <a:schemeClr val="dk1"/>
                </a:solidFill>
              </a:rPr>
              <a:t>Proceedings of the IEEE conference on computer vision and pattern recognition</a:t>
            </a:r>
            <a:r>
              <a:rPr lang="en-US" sz="1100">
                <a:solidFill>
                  <a:schemeClr val="dk1"/>
                </a:solidFill>
              </a:rPr>
              <a:t> (pp. 770-778).</a:t>
            </a:r>
            <a:endParaRPr sz="1100">
              <a:solidFill>
                <a:schemeClr val="dk1"/>
              </a:solidFill>
            </a:endParaRPr>
          </a:p>
          <a:p>
            <a:pPr marL="0" lvl="0" indent="0" algn="l" rtl="0">
              <a:spcBef>
                <a:spcPts val="0"/>
              </a:spcBef>
              <a:spcAft>
                <a:spcPts val="0"/>
              </a:spcAft>
              <a:buNone/>
            </a:pPr>
            <a:r>
              <a:rPr lang="en-US" sz="1100">
                <a:solidFill>
                  <a:schemeClr val="dk1"/>
                </a:solidFill>
              </a:rPr>
              <a:t>**Wen, L., Li, X., &amp; Gao, L. (2020). A transfer convolutional neural network for fault diagnosis based on ResNet-50. </a:t>
            </a:r>
            <a:r>
              <a:rPr lang="en-US" sz="1100" i="1">
                <a:solidFill>
                  <a:schemeClr val="dk1"/>
                </a:solidFill>
              </a:rPr>
              <a:t>Neural Computing and Applications</a:t>
            </a:r>
            <a:r>
              <a:rPr lang="en-US" sz="1100">
                <a:solidFill>
                  <a:schemeClr val="dk1"/>
                </a:solidFill>
              </a:rPr>
              <a:t>, </a:t>
            </a:r>
            <a:r>
              <a:rPr lang="en-US" sz="1100" i="1">
                <a:solidFill>
                  <a:schemeClr val="dk1"/>
                </a:solidFill>
              </a:rPr>
              <a:t>32</a:t>
            </a:r>
            <a:r>
              <a:rPr lang="en-US" sz="1100">
                <a:solidFill>
                  <a:schemeClr val="dk1"/>
                </a:solidFill>
              </a:rPr>
              <a:t>(10), 6111-6124.  </a:t>
            </a:r>
            <a:endParaRPr sz="1100">
              <a:solidFill>
                <a:schemeClr val="dk1"/>
              </a:solidFill>
            </a:endParaRPr>
          </a:p>
        </p:txBody>
      </p:sp>
      <p:sp>
        <p:nvSpPr>
          <p:cNvPr id="130" name="Google Shape;130;p19"/>
          <p:cNvSpPr txBox="1"/>
          <p:nvPr/>
        </p:nvSpPr>
        <p:spPr>
          <a:xfrm>
            <a:off x="7689300" y="2194500"/>
            <a:ext cx="6743400" cy="384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ice"/>
              <a:buChar char="●"/>
            </a:pPr>
            <a:r>
              <a:rPr lang="en-US">
                <a:latin typeface="Alice"/>
                <a:ea typeface="Alice"/>
                <a:cs typeface="Alice"/>
                <a:sym typeface="Alice"/>
              </a:rPr>
              <a:t>ResNet-50을 사용한 이유 </a:t>
            </a:r>
            <a:endParaRPr>
              <a:latin typeface="Alice"/>
              <a:ea typeface="Alice"/>
              <a:cs typeface="Alice"/>
              <a:sym typeface="Alice"/>
            </a:endParaRPr>
          </a:p>
          <a:p>
            <a:pPr marL="0" lvl="0" indent="0" algn="l" rtl="0">
              <a:spcBef>
                <a:spcPts val="0"/>
              </a:spcBef>
              <a:spcAft>
                <a:spcPts val="0"/>
              </a:spcAft>
              <a:buNone/>
            </a:pPr>
            <a:endParaRPr>
              <a:latin typeface="Alice"/>
              <a:ea typeface="Alice"/>
              <a:cs typeface="Alice"/>
              <a:sym typeface="Alice"/>
            </a:endParaRPr>
          </a:p>
          <a:p>
            <a:pPr marL="914400" lvl="0" indent="-298450" algn="l" rtl="0">
              <a:lnSpc>
                <a:spcPct val="115000"/>
              </a:lnSpc>
              <a:spcBef>
                <a:spcPts val="1200"/>
              </a:spcBef>
              <a:spcAft>
                <a:spcPts val="0"/>
              </a:spcAft>
              <a:buClr>
                <a:schemeClr val="dk1"/>
              </a:buClr>
              <a:buSzPts val="1100"/>
              <a:buFont typeface="Alice"/>
              <a:buChar char="●"/>
            </a:pPr>
            <a:r>
              <a:rPr lang="en-US">
                <a:latin typeface="Alice"/>
                <a:ea typeface="Alice"/>
                <a:cs typeface="Alice"/>
                <a:sym typeface="Alice"/>
              </a:rPr>
              <a:t>라벨링 된 샘플의 수가 900개 정도이기 때문에, 매우 깊은 CNN 모델을 학습시키기 어려움.</a:t>
            </a:r>
            <a:endParaRPr>
              <a:latin typeface="Alice"/>
              <a:ea typeface="Alice"/>
              <a:cs typeface="Alice"/>
              <a:sym typeface="Alice"/>
            </a:endParaRPr>
          </a:p>
          <a:p>
            <a:pPr marL="914400" lvl="0" indent="-298450" algn="l" rtl="0">
              <a:lnSpc>
                <a:spcPct val="115000"/>
              </a:lnSpc>
              <a:spcBef>
                <a:spcPts val="0"/>
              </a:spcBef>
              <a:spcAft>
                <a:spcPts val="0"/>
              </a:spcAft>
              <a:buClr>
                <a:schemeClr val="dk1"/>
              </a:buClr>
              <a:buSzPts val="1100"/>
              <a:buFont typeface="Alice"/>
              <a:buChar char="●"/>
            </a:pPr>
            <a:r>
              <a:rPr lang="en-US">
                <a:latin typeface="Alice"/>
                <a:ea typeface="Alice"/>
                <a:cs typeface="Alice"/>
                <a:sym typeface="Alice"/>
              </a:rPr>
              <a:t>Transfer Learning (전이학습) 기법을 활용하면 ImageNet에서 학습된 딥 CNN 모델이 소규모 데이터에서도 우수한 성능을 발휘할 수 있음.</a:t>
            </a:r>
            <a:endParaRPr>
              <a:latin typeface="Alice"/>
              <a:ea typeface="Alice"/>
              <a:cs typeface="Alice"/>
              <a:sym typeface="Alice"/>
            </a:endParaRPr>
          </a:p>
          <a:p>
            <a:pPr marL="914400" lvl="0" indent="-298450" algn="l" rtl="0">
              <a:lnSpc>
                <a:spcPct val="115000"/>
              </a:lnSpc>
              <a:spcBef>
                <a:spcPts val="0"/>
              </a:spcBef>
              <a:spcAft>
                <a:spcPts val="0"/>
              </a:spcAft>
              <a:buClr>
                <a:schemeClr val="dk1"/>
              </a:buClr>
              <a:buSzPts val="1100"/>
              <a:buFont typeface="Alice"/>
              <a:buChar char="●"/>
            </a:pPr>
            <a:r>
              <a:rPr lang="en-US">
                <a:latin typeface="Alice"/>
                <a:ea typeface="Alice"/>
                <a:cs typeface="Alice"/>
                <a:sym typeface="Alice"/>
              </a:rPr>
              <a:t>ResNet-50은 네트워크 길이가 증가할수록 높은 정확도를 쉽게 확보할 수 있는 구조임.</a:t>
            </a:r>
            <a:endParaRPr>
              <a:latin typeface="Alice"/>
              <a:ea typeface="Alice"/>
              <a:cs typeface="Alice"/>
              <a:sym typeface="Alice"/>
            </a:endParaRPr>
          </a:p>
          <a:p>
            <a:pPr marL="914400" lvl="0" indent="-298450" algn="l" rtl="0">
              <a:lnSpc>
                <a:spcPct val="115000"/>
              </a:lnSpc>
              <a:spcBef>
                <a:spcPts val="0"/>
              </a:spcBef>
              <a:spcAft>
                <a:spcPts val="0"/>
              </a:spcAft>
              <a:buClr>
                <a:schemeClr val="dk1"/>
              </a:buClr>
              <a:buSzPts val="1100"/>
              <a:buFont typeface="Alice"/>
              <a:buChar char="●"/>
            </a:pPr>
            <a:r>
              <a:rPr lang="en-US">
                <a:latin typeface="Alice"/>
                <a:ea typeface="Alice"/>
                <a:cs typeface="Alice"/>
                <a:sym typeface="Alice"/>
              </a:rPr>
              <a:t>이미지 분류에서 매우 우수한 성능을 보이며, 고품질의 이미지 특징을 추출할 수 있음.**</a:t>
            </a:r>
            <a:endParaRPr>
              <a:latin typeface="Alice"/>
              <a:ea typeface="Alice"/>
              <a:cs typeface="Alice"/>
              <a:sym typeface="Alice"/>
            </a:endParaRPr>
          </a:p>
          <a:p>
            <a:pPr marL="0" lvl="0" indent="0" algn="l" rtl="0">
              <a:spcBef>
                <a:spcPts val="1200"/>
              </a:spcBef>
              <a:spcAft>
                <a:spcPts val="0"/>
              </a:spcAft>
              <a:buNone/>
            </a:pPr>
            <a:r>
              <a:rPr lang="en-US">
                <a:latin typeface="Alice"/>
                <a:ea typeface="Alice"/>
                <a:cs typeface="Alice"/>
                <a:sym typeface="Alice"/>
              </a:rPr>
              <a:t>	</a:t>
            </a:r>
            <a:endParaRPr>
              <a:latin typeface="Alice"/>
              <a:ea typeface="Alice"/>
              <a:cs typeface="Alice"/>
              <a:sym typeface="Alice"/>
            </a:endParaRPr>
          </a:p>
        </p:txBody>
      </p:sp>
      <p:pic>
        <p:nvPicPr>
          <p:cNvPr id="131" name="Google Shape;131;p19" title="스크린샷 2025-04-03 124013.png"/>
          <p:cNvPicPr preferRelativeResize="0"/>
          <p:nvPr/>
        </p:nvPicPr>
        <p:blipFill>
          <a:blip r:embed="rId3">
            <a:alphaModFix/>
          </a:blip>
          <a:stretch>
            <a:fillRect/>
          </a:stretch>
        </p:blipFill>
        <p:spPr>
          <a:xfrm>
            <a:off x="2098002" y="4621200"/>
            <a:ext cx="4649050" cy="2192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p:nvPr/>
        </p:nvSpPr>
        <p:spPr>
          <a:xfrm>
            <a:off x="490548" y="436768"/>
            <a:ext cx="5163900" cy="449400"/>
          </a:xfrm>
          <a:prstGeom prst="rect">
            <a:avLst/>
          </a:prstGeom>
          <a:noFill/>
          <a:ln>
            <a:noFill/>
          </a:ln>
        </p:spPr>
        <p:txBody>
          <a:bodyPr spcFirstLastPara="1" wrap="square" lIns="109700" tIns="54850" rIns="109700" bIns="54850" anchor="t" anchorCtr="0">
            <a:spAutoFit/>
          </a:bodyPr>
          <a:lstStyle/>
          <a:p>
            <a:pPr marL="0" marR="0" lvl="0" indent="0" algn="l" rtl="0">
              <a:spcBef>
                <a:spcPts val="0"/>
              </a:spcBef>
              <a:spcAft>
                <a:spcPts val="0"/>
              </a:spcAft>
              <a:buNone/>
            </a:pPr>
            <a:r>
              <a:rPr lang="en-US" sz="2200" b="1" i="0" u="none" strike="noStrike" cap="none" dirty="0" err="1">
                <a:solidFill>
                  <a:schemeClr val="dk1"/>
                </a:solidFill>
                <a:latin typeface="Alice"/>
                <a:ea typeface="Alice"/>
                <a:cs typeface="Alice"/>
                <a:sym typeface="Alice"/>
              </a:rPr>
              <a:t>딥러닝</a:t>
            </a:r>
            <a:r>
              <a:rPr lang="en-US" sz="2200" b="1" i="0" u="none" strike="noStrike" cap="none" dirty="0">
                <a:solidFill>
                  <a:schemeClr val="dk1"/>
                </a:solidFill>
                <a:latin typeface="Alice"/>
                <a:ea typeface="Alice"/>
                <a:cs typeface="Alice"/>
                <a:sym typeface="Alice"/>
              </a:rPr>
              <a:t> </a:t>
            </a:r>
            <a:r>
              <a:rPr lang="en-US" sz="2200" b="1" i="0" u="none" strike="noStrike" cap="none" dirty="0" err="1">
                <a:solidFill>
                  <a:schemeClr val="dk1"/>
                </a:solidFill>
                <a:latin typeface="Alice"/>
                <a:ea typeface="Alice"/>
                <a:cs typeface="Alice"/>
                <a:sym typeface="Alice"/>
              </a:rPr>
              <a:t>모델</a:t>
            </a:r>
            <a:endParaRPr sz="2200" b="1" dirty="0">
              <a:solidFill>
                <a:schemeClr val="dk1"/>
              </a:solidFill>
              <a:latin typeface="Alice"/>
              <a:ea typeface="Alice"/>
              <a:cs typeface="Alice"/>
              <a:sym typeface="Alice"/>
            </a:endParaRPr>
          </a:p>
        </p:txBody>
      </p:sp>
      <p:sp>
        <p:nvSpPr>
          <p:cNvPr id="137" name="Google Shape;137;p20"/>
          <p:cNvSpPr txBox="1"/>
          <p:nvPr/>
        </p:nvSpPr>
        <p:spPr>
          <a:xfrm>
            <a:off x="632548" y="1002629"/>
            <a:ext cx="9501000" cy="449400"/>
          </a:xfrm>
          <a:prstGeom prst="rect">
            <a:avLst/>
          </a:prstGeom>
          <a:noFill/>
          <a:ln>
            <a:noFill/>
          </a:ln>
        </p:spPr>
        <p:txBody>
          <a:bodyPr spcFirstLastPara="1" wrap="square" lIns="109700" tIns="54850" rIns="109700" bIns="54850" anchor="t" anchorCtr="0">
            <a:spAutoFit/>
          </a:bodyPr>
          <a:lstStyle/>
          <a:p>
            <a:pPr marL="0" marR="0" lvl="0" indent="0" algn="l" rtl="0">
              <a:spcBef>
                <a:spcPts val="0"/>
              </a:spcBef>
              <a:spcAft>
                <a:spcPts val="0"/>
              </a:spcAft>
              <a:buNone/>
            </a:pPr>
            <a:r>
              <a:rPr lang="en-US" sz="2200">
                <a:solidFill>
                  <a:schemeClr val="dk1"/>
                </a:solidFill>
                <a:latin typeface="Alice"/>
                <a:ea typeface="Alice"/>
                <a:cs typeface="Alice"/>
                <a:sym typeface="Alice"/>
              </a:rPr>
              <a:t>기존 딥러닝 모델 성능 및 파라미터 수 비교 (ImageNet에 대해서)</a:t>
            </a:r>
            <a:endParaRPr sz="2200">
              <a:solidFill>
                <a:schemeClr val="dk1"/>
              </a:solidFill>
              <a:latin typeface="Alice"/>
              <a:ea typeface="Alice"/>
              <a:cs typeface="Alice"/>
              <a:sym typeface="Alice"/>
            </a:endParaRPr>
          </a:p>
        </p:txBody>
      </p:sp>
      <p:pic>
        <p:nvPicPr>
          <p:cNvPr id="138" name="Google Shape;138;p20"/>
          <p:cNvPicPr preferRelativeResize="0"/>
          <p:nvPr/>
        </p:nvPicPr>
        <p:blipFill rotWithShape="1">
          <a:blip r:embed="rId3">
            <a:alphaModFix/>
          </a:blip>
          <a:srcRect/>
          <a:stretch/>
        </p:blipFill>
        <p:spPr>
          <a:xfrm>
            <a:off x="7055971" y="1936376"/>
            <a:ext cx="7036551" cy="5596127"/>
          </a:xfrm>
          <a:prstGeom prst="rect">
            <a:avLst/>
          </a:prstGeom>
          <a:noFill/>
          <a:ln>
            <a:noFill/>
          </a:ln>
        </p:spPr>
      </p:pic>
      <p:sp>
        <p:nvSpPr>
          <p:cNvPr id="139" name="Google Shape;139;p20"/>
          <p:cNvSpPr/>
          <p:nvPr/>
        </p:nvSpPr>
        <p:spPr>
          <a:xfrm>
            <a:off x="10413406" y="6238358"/>
            <a:ext cx="3283200" cy="384000"/>
          </a:xfrm>
          <a:prstGeom prst="rect">
            <a:avLst/>
          </a:prstGeom>
          <a:noFill/>
          <a:ln w="28575" cap="flat" cmpd="sng">
            <a:solidFill>
              <a:srgbClr val="FF0000"/>
            </a:solidFill>
            <a:prstDash val="solid"/>
            <a:miter lim="800000"/>
            <a:headEnd type="none" w="sm" len="sm"/>
            <a:tailEnd type="none" w="sm" len="sm"/>
          </a:ln>
        </p:spPr>
        <p:txBody>
          <a:bodyPr spcFirstLastPara="1" wrap="square" lIns="109700" tIns="54850" rIns="109700" bIns="54850" anchor="ctr" anchorCtr="0">
            <a:noAutofit/>
          </a:bodyPr>
          <a:lstStyle/>
          <a:p>
            <a:pPr marL="0" marR="0" lvl="0" indent="0" algn="ctr" rtl="0">
              <a:spcBef>
                <a:spcPts val="0"/>
              </a:spcBef>
              <a:spcAft>
                <a:spcPts val="0"/>
              </a:spcAft>
              <a:buNone/>
            </a:pPr>
            <a:endParaRPr sz="2200">
              <a:solidFill>
                <a:srgbClr val="FF0000"/>
              </a:solidFill>
              <a:highlight>
                <a:srgbClr val="FFFF00"/>
              </a:highlight>
              <a:latin typeface="Malgun Gothic"/>
              <a:ea typeface="Malgun Gothic"/>
              <a:cs typeface="Malgun Gothic"/>
              <a:sym typeface="Malgun Gothic"/>
            </a:endParaRPr>
          </a:p>
        </p:txBody>
      </p:sp>
      <p:pic>
        <p:nvPicPr>
          <p:cNvPr id="140" name="Google Shape;140;p20"/>
          <p:cNvPicPr preferRelativeResize="0"/>
          <p:nvPr/>
        </p:nvPicPr>
        <p:blipFill rotWithShape="1">
          <a:blip r:embed="rId4">
            <a:alphaModFix/>
          </a:blip>
          <a:srcRect/>
          <a:stretch/>
        </p:blipFill>
        <p:spPr>
          <a:xfrm>
            <a:off x="316832" y="1823084"/>
            <a:ext cx="6455017" cy="5403887"/>
          </a:xfrm>
          <a:prstGeom prst="rect">
            <a:avLst/>
          </a:prstGeom>
          <a:noFill/>
          <a:ln>
            <a:noFill/>
          </a:ln>
        </p:spPr>
      </p:pic>
      <p:sp>
        <p:nvSpPr>
          <p:cNvPr id="141" name="Google Shape;141;p20"/>
          <p:cNvSpPr txBox="1"/>
          <p:nvPr/>
        </p:nvSpPr>
        <p:spPr>
          <a:xfrm>
            <a:off x="3751217" y="7532504"/>
            <a:ext cx="3137100" cy="372600"/>
          </a:xfrm>
          <a:prstGeom prst="rect">
            <a:avLst/>
          </a:prstGeom>
          <a:noFill/>
          <a:ln>
            <a:noFill/>
          </a:ln>
        </p:spPr>
        <p:txBody>
          <a:bodyPr spcFirstLastPara="1" wrap="square" lIns="109700" tIns="54850" rIns="109700" bIns="54850" anchor="t" anchorCtr="0">
            <a:spAutoFit/>
          </a:bodyPr>
          <a:lstStyle/>
          <a:p>
            <a:pPr marL="0" marR="0" lvl="0" indent="0" algn="l" rtl="0">
              <a:spcBef>
                <a:spcPts val="0"/>
              </a:spcBef>
              <a:spcAft>
                <a:spcPts val="0"/>
              </a:spcAft>
              <a:buNone/>
            </a:pPr>
            <a:r>
              <a:rPr lang="en-US" sz="1700" i="1">
                <a:solidFill>
                  <a:schemeClr val="dk1"/>
                </a:solidFill>
                <a:latin typeface="Alice"/>
                <a:ea typeface="Alice"/>
                <a:cs typeface="Alice"/>
                <a:sym typeface="Alice"/>
              </a:rPr>
              <a:t>(Zhang &amp; Brian, 2020)</a:t>
            </a:r>
            <a:endParaRPr sz="1700" i="1">
              <a:solidFill>
                <a:schemeClr val="dk1"/>
              </a:solidFill>
              <a:latin typeface="Alice"/>
              <a:ea typeface="Alice"/>
              <a:cs typeface="Alice"/>
              <a:sym typeface="Alice"/>
            </a:endParaRPr>
          </a:p>
        </p:txBody>
      </p:sp>
      <p:sp>
        <p:nvSpPr>
          <p:cNvPr id="142" name="Google Shape;142;p20"/>
          <p:cNvSpPr txBox="1"/>
          <p:nvPr/>
        </p:nvSpPr>
        <p:spPr>
          <a:xfrm>
            <a:off x="11286924" y="7618220"/>
            <a:ext cx="3137100" cy="372600"/>
          </a:xfrm>
          <a:prstGeom prst="rect">
            <a:avLst/>
          </a:prstGeom>
          <a:noFill/>
          <a:ln>
            <a:noFill/>
          </a:ln>
        </p:spPr>
        <p:txBody>
          <a:bodyPr spcFirstLastPara="1" wrap="square" lIns="109700" tIns="54850" rIns="109700" bIns="54850" anchor="t" anchorCtr="0">
            <a:spAutoFit/>
          </a:bodyPr>
          <a:lstStyle/>
          <a:p>
            <a:pPr marL="0" marR="0" lvl="0" indent="0" algn="l" rtl="0">
              <a:spcBef>
                <a:spcPts val="0"/>
              </a:spcBef>
              <a:spcAft>
                <a:spcPts val="0"/>
              </a:spcAft>
              <a:buNone/>
            </a:pPr>
            <a:r>
              <a:rPr lang="en-US" sz="1700" i="1">
                <a:solidFill>
                  <a:schemeClr val="dk1"/>
                </a:solidFill>
                <a:latin typeface="Alice"/>
                <a:ea typeface="Alice"/>
                <a:cs typeface="Alice"/>
                <a:sym typeface="Alice"/>
              </a:rPr>
              <a:t>(Mingxing &amp; Quoc 2019)</a:t>
            </a:r>
            <a:endParaRPr sz="1700" i="1">
              <a:solidFill>
                <a:schemeClr val="dk1"/>
              </a:solidFill>
              <a:latin typeface="Alice"/>
              <a:ea typeface="Alice"/>
              <a:cs typeface="Alice"/>
              <a:sym typeface="Alice"/>
            </a:endParaRPr>
          </a:p>
        </p:txBody>
      </p:sp>
      <p:sp>
        <p:nvSpPr>
          <p:cNvPr id="143" name="Google Shape;143;p20"/>
          <p:cNvSpPr/>
          <p:nvPr/>
        </p:nvSpPr>
        <p:spPr>
          <a:xfrm>
            <a:off x="9969024" y="2039650"/>
            <a:ext cx="1331700" cy="282900"/>
          </a:xfrm>
          <a:prstGeom prst="rect">
            <a:avLst/>
          </a:prstGeom>
          <a:noFill/>
          <a:ln w="28575" cap="flat" cmpd="sng">
            <a:solidFill>
              <a:srgbClr val="FF0000"/>
            </a:solidFill>
            <a:prstDash val="solid"/>
            <a:miter lim="800000"/>
            <a:headEnd type="none" w="sm" len="sm"/>
            <a:tailEnd type="none" w="sm" len="sm"/>
          </a:ln>
        </p:spPr>
        <p:txBody>
          <a:bodyPr spcFirstLastPara="1" wrap="square" lIns="109700" tIns="54850" rIns="109700" bIns="54850" anchor="ctr" anchorCtr="0">
            <a:noAutofit/>
          </a:bodyPr>
          <a:lstStyle/>
          <a:p>
            <a:pPr marL="0" marR="0" lvl="0" indent="0" algn="ctr" rtl="0">
              <a:spcBef>
                <a:spcPts val="0"/>
              </a:spcBef>
              <a:spcAft>
                <a:spcPts val="0"/>
              </a:spcAft>
              <a:buNone/>
            </a:pPr>
            <a:endParaRPr sz="2200">
              <a:solidFill>
                <a:srgbClr val="FF0000"/>
              </a:solidFill>
              <a:highlight>
                <a:srgbClr val="FFFF00"/>
              </a:highlight>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p:nvPr/>
        </p:nvSpPr>
        <p:spPr>
          <a:xfrm>
            <a:off x="228600" y="765307"/>
            <a:ext cx="13167300" cy="766500"/>
          </a:xfrm>
          <a:prstGeom prst="rect">
            <a:avLst/>
          </a:prstGeom>
          <a:noFill/>
          <a:ln>
            <a:noFill/>
          </a:ln>
        </p:spPr>
        <p:txBody>
          <a:bodyPr spcFirstLastPara="1" wrap="square" lIns="134100" tIns="67025" rIns="134100" bIns="67025" anchor="t" anchorCtr="0">
            <a:spAutoFit/>
          </a:bodyPr>
          <a:lstStyle/>
          <a:p>
            <a:pPr marL="0" marR="0" lvl="0" indent="0" algn="l" rtl="0">
              <a:spcBef>
                <a:spcPts val="0"/>
              </a:spcBef>
              <a:spcAft>
                <a:spcPts val="0"/>
              </a:spcAft>
              <a:buNone/>
            </a:pPr>
            <a:r>
              <a:rPr lang="en-US" sz="4100">
                <a:solidFill>
                  <a:schemeClr val="dk1"/>
                </a:solidFill>
                <a:latin typeface="Alice"/>
                <a:ea typeface="Alice"/>
                <a:cs typeface="Alice"/>
                <a:sym typeface="Alice"/>
              </a:rPr>
              <a:t>수행한 </a:t>
            </a:r>
            <a:r>
              <a:rPr lang="en-US" sz="4100" i="0" u="none" strike="noStrike" cap="none">
                <a:solidFill>
                  <a:schemeClr val="dk1"/>
                </a:solidFill>
                <a:latin typeface="Alice"/>
                <a:ea typeface="Alice"/>
                <a:cs typeface="Alice"/>
                <a:sym typeface="Alice"/>
              </a:rPr>
              <a:t>모델</a:t>
            </a:r>
            <a:r>
              <a:rPr lang="en-US" sz="4100">
                <a:solidFill>
                  <a:schemeClr val="dk1"/>
                </a:solidFill>
                <a:latin typeface="Alice"/>
                <a:ea typeface="Alice"/>
                <a:cs typeface="Alice"/>
                <a:sym typeface="Alice"/>
              </a:rPr>
              <a:t> 간</a:t>
            </a:r>
            <a:r>
              <a:rPr lang="en-US" sz="4100" i="0" u="none" strike="noStrike" cap="none">
                <a:solidFill>
                  <a:schemeClr val="dk1"/>
                </a:solidFill>
                <a:latin typeface="Alice"/>
                <a:ea typeface="Alice"/>
                <a:cs typeface="Alice"/>
                <a:sym typeface="Alice"/>
              </a:rPr>
              <a:t>의 성능 비교</a:t>
            </a:r>
            <a:endParaRPr sz="4100" i="0" u="none" strike="noStrike" cap="none">
              <a:solidFill>
                <a:schemeClr val="dk1"/>
              </a:solidFill>
              <a:latin typeface="Alice"/>
              <a:ea typeface="Alice"/>
              <a:cs typeface="Alice"/>
              <a:sym typeface="Alice"/>
            </a:endParaRPr>
          </a:p>
        </p:txBody>
      </p:sp>
      <p:graphicFrame>
        <p:nvGraphicFramePr>
          <p:cNvPr id="149" name="Google Shape;149;p21"/>
          <p:cNvGraphicFramePr/>
          <p:nvPr/>
        </p:nvGraphicFramePr>
        <p:xfrm>
          <a:off x="269711" y="2136266"/>
          <a:ext cx="8986125" cy="4188030"/>
        </p:xfrm>
        <a:graphic>
          <a:graphicData uri="http://schemas.openxmlformats.org/drawingml/2006/table">
            <a:tbl>
              <a:tblPr firstRow="1" bandRow="1">
                <a:noFill/>
                <a:tableStyleId>{2A92AB71-64ED-4B67-9D4A-86C381B52BCC}</a:tableStyleId>
              </a:tblPr>
              <a:tblGrid>
                <a:gridCol w="2162075">
                  <a:extLst>
                    <a:ext uri="{9D8B030D-6E8A-4147-A177-3AD203B41FA5}">
                      <a16:colId xmlns:a16="http://schemas.microsoft.com/office/drawing/2014/main" val="20000"/>
                    </a:ext>
                  </a:extLst>
                </a:gridCol>
                <a:gridCol w="1762375">
                  <a:extLst>
                    <a:ext uri="{9D8B030D-6E8A-4147-A177-3AD203B41FA5}">
                      <a16:colId xmlns:a16="http://schemas.microsoft.com/office/drawing/2014/main" val="20001"/>
                    </a:ext>
                  </a:extLst>
                </a:gridCol>
                <a:gridCol w="1962275">
                  <a:extLst>
                    <a:ext uri="{9D8B030D-6E8A-4147-A177-3AD203B41FA5}">
                      <a16:colId xmlns:a16="http://schemas.microsoft.com/office/drawing/2014/main" val="20002"/>
                    </a:ext>
                  </a:extLst>
                </a:gridCol>
                <a:gridCol w="1665300">
                  <a:extLst>
                    <a:ext uri="{9D8B030D-6E8A-4147-A177-3AD203B41FA5}">
                      <a16:colId xmlns:a16="http://schemas.microsoft.com/office/drawing/2014/main" val="20003"/>
                    </a:ext>
                  </a:extLst>
                </a:gridCol>
                <a:gridCol w="1434100">
                  <a:extLst>
                    <a:ext uri="{9D8B030D-6E8A-4147-A177-3AD203B41FA5}">
                      <a16:colId xmlns:a16="http://schemas.microsoft.com/office/drawing/2014/main" val="20004"/>
                    </a:ext>
                  </a:extLst>
                </a:gridCol>
              </a:tblGrid>
              <a:tr h="815950">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항목</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ResNet</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EfficientNet-B0</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Mobile Net</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VGG</a:t>
                      </a:r>
                      <a:endParaRPr sz="1900" u="none" strike="noStrike" cap="none">
                        <a:latin typeface="Alice"/>
                        <a:ea typeface="Alice"/>
                        <a:cs typeface="Alice"/>
                        <a:sym typeface="Alice"/>
                      </a:endParaRPr>
                    </a:p>
                  </a:txBody>
                  <a:tcPr marL="146325" marR="146325" marT="54875" marB="54875"/>
                </a:tc>
                <a:extLst>
                  <a:ext uri="{0D108BD9-81ED-4DB2-BD59-A6C34878D82A}">
                    <a16:rowId xmlns:a16="http://schemas.microsoft.com/office/drawing/2014/main" val="10000"/>
                  </a:ext>
                </a:extLst>
              </a:tr>
              <a:tr h="570975">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구조</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CNN</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경량화 CNN</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경량화 </a:t>
                      </a:r>
                      <a:endParaRPr sz="1900" u="none" strike="noStrike" cap="none">
                        <a:latin typeface="Alice"/>
                        <a:ea typeface="Alice"/>
                        <a:cs typeface="Alice"/>
                        <a:sym typeface="Alice"/>
                      </a:endParaRPr>
                    </a:p>
                    <a:p>
                      <a:pPr marL="0" marR="0" lvl="0" indent="0" algn="l" rtl="0">
                        <a:spcBef>
                          <a:spcPts val="0"/>
                        </a:spcBef>
                        <a:spcAft>
                          <a:spcPts val="0"/>
                        </a:spcAft>
                        <a:buNone/>
                      </a:pPr>
                      <a:r>
                        <a:rPr lang="en-US" sz="1900" u="none" strike="noStrike" cap="none">
                          <a:latin typeface="Alice"/>
                          <a:ea typeface="Alice"/>
                          <a:cs typeface="Alice"/>
                          <a:sym typeface="Alice"/>
                        </a:rPr>
                        <a:t>CNN</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전통적 깊은 CNN</a:t>
                      </a:r>
                      <a:endParaRPr sz="1900" u="none" strike="noStrike" cap="none">
                        <a:latin typeface="Alice"/>
                        <a:ea typeface="Alice"/>
                        <a:cs typeface="Alice"/>
                        <a:sym typeface="Alice"/>
                      </a:endParaRPr>
                    </a:p>
                  </a:txBody>
                  <a:tcPr marL="146325" marR="146325" marT="54875" marB="54875"/>
                </a:tc>
                <a:extLst>
                  <a:ext uri="{0D108BD9-81ED-4DB2-BD59-A6C34878D82A}">
                    <a16:rowId xmlns:a16="http://schemas.microsoft.com/office/drawing/2014/main" val="10001"/>
                  </a:ext>
                </a:extLst>
              </a:tr>
              <a:tr h="570975">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정확도</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a:latin typeface="Alice"/>
                          <a:ea typeface="Alice"/>
                          <a:cs typeface="Alice"/>
                          <a:sym typeface="Alice"/>
                        </a:rPr>
                        <a:t>65</a:t>
                      </a:r>
                      <a:r>
                        <a:rPr lang="en-US" sz="1900" u="none" strike="noStrike" cap="none">
                          <a:latin typeface="Alice"/>
                          <a:ea typeface="Alice"/>
                          <a:cs typeface="Alice"/>
                          <a:sym typeface="Alice"/>
                        </a:rPr>
                        <a:t>%</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 9</a:t>
                      </a:r>
                      <a:r>
                        <a:rPr lang="en-US" sz="1900">
                          <a:latin typeface="Alice"/>
                          <a:ea typeface="Alice"/>
                          <a:cs typeface="Alice"/>
                          <a:sym typeface="Alice"/>
                        </a:rPr>
                        <a:t>2.5</a:t>
                      </a:r>
                      <a:r>
                        <a:rPr lang="en-US" sz="1900" u="none" strike="noStrike" cap="none">
                          <a:latin typeface="Alice"/>
                          <a:ea typeface="Alice"/>
                          <a:cs typeface="Alice"/>
                          <a:sym typeface="Alice"/>
                        </a:rPr>
                        <a:t>%</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 </a:t>
                      </a:r>
                      <a:r>
                        <a:rPr lang="en-US" sz="1900">
                          <a:latin typeface="Alice"/>
                          <a:ea typeface="Alice"/>
                          <a:cs typeface="Alice"/>
                          <a:sym typeface="Alice"/>
                        </a:rPr>
                        <a:t>82</a:t>
                      </a:r>
                      <a:r>
                        <a:rPr lang="en-US" sz="1900" u="none" strike="noStrike" cap="none">
                          <a:latin typeface="Alice"/>
                          <a:ea typeface="Alice"/>
                          <a:cs typeface="Alice"/>
                          <a:sym typeface="Alice"/>
                        </a:rPr>
                        <a:t>%</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a:latin typeface="Alice"/>
                          <a:ea typeface="Alice"/>
                          <a:cs typeface="Alice"/>
                          <a:sym typeface="Alice"/>
                        </a:rPr>
                        <a:t>82</a:t>
                      </a:r>
                      <a:r>
                        <a:rPr lang="en-US" sz="1900" u="none" strike="noStrike" cap="none">
                          <a:latin typeface="Alice"/>
                          <a:ea typeface="Alice"/>
                          <a:cs typeface="Alice"/>
                          <a:sym typeface="Alice"/>
                        </a:rPr>
                        <a:t>%</a:t>
                      </a:r>
                      <a:endParaRPr sz="1900" u="none" strike="noStrike" cap="none">
                        <a:latin typeface="Alice"/>
                        <a:ea typeface="Alice"/>
                        <a:cs typeface="Alice"/>
                        <a:sym typeface="Alice"/>
                      </a:endParaRPr>
                    </a:p>
                  </a:txBody>
                  <a:tcPr marL="146325" marR="146325" marT="54875" marB="54875"/>
                </a:tc>
                <a:extLst>
                  <a:ext uri="{0D108BD9-81ED-4DB2-BD59-A6C34878D82A}">
                    <a16:rowId xmlns:a16="http://schemas.microsoft.com/office/drawing/2014/main" val="10002"/>
                  </a:ext>
                </a:extLst>
              </a:tr>
              <a:tr h="335425">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Grad-CAM</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O</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O</a:t>
                      </a:r>
                      <a:endParaRPr sz="1900" u="none" strike="noStrike" cap="none">
                        <a:latin typeface="Alice"/>
                        <a:ea typeface="Alice"/>
                        <a:cs typeface="Alice"/>
                        <a:sym typeface="Alice"/>
                      </a:endParaRPr>
                    </a:p>
                  </a:txBody>
                  <a:tcPr marL="146325" marR="146325" marT="54875" marB="54875"/>
                </a:tc>
                <a:extLst>
                  <a:ext uri="{0D108BD9-81ED-4DB2-BD59-A6C34878D82A}">
                    <a16:rowId xmlns:a16="http://schemas.microsoft.com/office/drawing/2014/main" val="10003"/>
                  </a:ext>
                </a:extLst>
              </a:tr>
              <a:tr h="570975">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Attention 시각화</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X</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X</a:t>
                      </a:r>
                      <a:endParaRPr sz="1900" u="none" strike="noStrike" cap="none">
                        <a:latin typeface="Alice"/>
                        <a:ea typeface="Alice"/>
                        <a:cs typeface="Alice"/>
                        <a:sym typeface="Alice"/>
                      </a:endParaRPr>
                    </a:p>
                  </a:txBody>
                  <a:tcPr marL="146325" marR="146325" marT="54875" marB="54875"/>
                </a:tc>
                <a:extLst>
                  <a:ext uri="{0D108BD9-81ED-4DB2-BD59-A6C34878D82A}">
                    <a16:rowId xmlns:a16="http://schemas.microsoft.com/office/drawing/2014/main" val="10004"/>
                  </a:ext>
                </a:extLst>
              </a:tr>
              <a:tr h="570975">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해석 유형</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쉬움</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쉬움</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매우 쉬움</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쉬움</a:t>
                      </a:r>
                      <a:endParaRPr sz="1900" u="none" strike="noStrike" cap="none">
                        <a:latin typeface="Alice"/>
                        <a:ea typeface="Alice"/>
                        <a:cs typeface="Alice"/>
                        <a:sym typeface="Alice"/>
                      </a:endParaRPr>
                    </a:p>
                  </a:txBody>
                  <a:tcPr marL="146325" marR="146325" marT="54875" marB="54875"/>
                </a:tc>
                <a:extLst>
                  <a:ext uri="{0D108BD9-81ED-4DB2-BD59-A6C34878D82A}">
                    <a16:rowId xmlns:a16="http://schemas.microsoft.com/office/drawing/2014/main" val="10005"/>
                  </a:ext>
                </a:extLst>
              </a:tr>
              <a:tr h="570975">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학습 시간</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빠름</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중간</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가장 빠름</a:t>
                      </a:r>
                      <a:endParaRPr sz="1900" u="none" strike="noStrike" cap="none">
                        <a:latin typeface="Alice"/>
                        <a:ea typeface="Alice"/>
                        <a:cs typeface="Alice"/>
                        <a:sym typeface="Alice"/>
                      </a:endParaRPr>
                    </a:p>
                  </a:txBody>
                  <a:tcPr marL="146325" marR="146325" marT="54875" marB="54875"/>
                </a:tc>
                <a:tc>
                  <a:txBody>
                    <a:bodyPr/>
                    <a:lstStyle/>
                    <a:p>
                      <a:pPr marL="0" marR="0" lvl="0" indent="0" algn="l" rtl="0">
                        <a:spcBef>
                          <a:spcPts val="0"/>
                        </a:spcBef>
                        <a:spcAft>
                          <a:spcPts val="0"/>
                        </a:spcAft>
                        <a:buNone/>
                      </a:pPr>
                      <a:r>
                        <a:rPr lang="en-US" sz="1900" u="none" strike="noStrike" cap="none">
                          <a:latin typeface="Alice"/>
                          <a:ea typeface="Alice"/>
                          <a:cs typeface="Alice"/>
                          <a:sym typeface="Alice"/>
                        </a:rPr>
                        <a:t>느림</a:t>
                      </a:r>
                      <a:endParaRPr sz="1900" u="none" strike="noStrike" cap="none">
                        <a:latin typeface="Alice"/>
                        <a:ea typeface="Alice"/>
                        <a:cs typeface="Alice"/>
                        <a:sym typeface="Alice"/>
                      </a:endParaRPr>
                    </a:p>
                  </a:txBody>
                  <a:tcPr marL="146325" marR="146325" marT="54875" marB="54875"/>
                </a:tc>
                <a:extLst>
                  <a:ext uri="{0D108BD9-81ED-4DB2-BD59-A6C34878D82A}">
                    <a16:rowId xmlns:a16="http://schemas.microsoft.com/office/drawing/2014/main" val="10006"/>
                  </a:ext>
                </a:extLst>
              </a:tr>
            </a:tbl>
          </a:graphicData>
        </a:graphic>
      </p:graphicFrame>
      <p:pic>
        <p:nvPicPr>
          <p:cNvPr id="150" name="Google Shape;150;p21"/>
          <p:cNvPicPr preferRelativeResize="0"/>
          <p:nvPr/>
        </p:nvPicPr>
        <p:blipFill rotWithShape="1">
          <a:blip r:embed="rId3">
            <a:alphaModFix/>
          </a:blip>
          <a:srcRect/>
          <a:stretch/>
        </p:blipFill>
        <p:spPr>
          <a:xfrm>
            <a:off x="9353450" y="3375198"/>
            <a:ext cx="5120699" cy="3337675"/>
          </a:xfrm>
          <a:prstGeom prst="rect">
            <a:avLst/>
          </a:prstGeom>
          <a:noFill/>
          <a:ln>
            <a:noFill/>
          </a:ln>
        </p:spPr>
      </p:pic>
      <p:sp>
        <p:nvSpPr>
          <p:cNvPr id="151" name="Google Shape;151;p21"/>
          <p:cNvSpPr/>
          <p:nvPr/>
        </p:nvSpPr>
        <p:spPr>
          <a:xfrm>
            <a:off x="13178475" y="3781695"/>
            <a:ext cx="1109700" cy="27837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highlight>
                <a:srgbClr val="FFFF00"/>
              </a:highlight>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p:nvPr/>
        </p:nvSpPr>
        <p:spPr>
          <a:xfrm>
            <a:off x="384825" y="646125"/>
            <a:ext cx="3611100" cy="1177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arenBoth"/>
            </a:pPr>
            <a:r>
              <a:rPr lang="en-US" sz="2000">
                <a:latin typeface="Alice"/>
                <a:ea typeface="Alice"/>
                <a:cs typeface="Alice"/>
                <a:sym typeface="Alice"/>
              </a:rPr>
              <a:t>ResNet-50 </a:t>
            </a:r>
            <a:endParaRPr sz="2000">
              <a:latin typeface="Alice"/>
              <a:ea typeface="Alice"/>
              <a:cs typeface="Alice"/>
              <a:sym typeface="Alice"/>
            </a:endParaRPr>
          </a:p>
        </p:txBody>
      </p:sp>
      <p:sp>
        <p:nvSpPr>
          <p:cNvPr id="158" name="Google Shape;158;p22"/>
          <p:cNvSpPr txBox="1"/>
          <p:nvPr/>
        </p:nvSpPr>
        <p:spPr>
          <a:xfrm>
            <a:off x="384825" y="1304450"/>
            <a:ext cx="4508700" cy="1306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ice"/>
              <a:buChar char="●"/>
            </a:pPr>
            <a:r>
              <a:rPr lang="en-US">
                <a:latin typeface="Alice"/>
                <a:ea typeface="Alice"/>
                <a:cs typeface="Alice"/>
                <a:sym typeface="Alice"/>
              </a:rPr>
              <a:t>ResNet-50 실험</a:t>
            </a:r>
            <a:endParaRPr>
              <a:latin typeface="Alice"/>
              <a:ea typeface="Alice"/>
              <a:cs typeface="Alice"/>
              <a:sym typeface="Alice"/>
            </a:endParaRPr>
          </a:p>
        </p:txBody>
      </p:sp>
      <p:pic>
        <p:nvPicPr>
          <p:cNvPr id="159" name="Google Shape;159;p22" title="스크린샷 2025-04-03 120727.png"/>
          <p:cNvPicPr preferRelativeResize="0"/>
          <p:nvPr/>
        </p:nvPicPr>
        <p:blipFill>
          <a:blip r:embed="rId3">
            <a:alphaModFix/>
          </a:blip>
          <a:stretch>
            <a:fillRect/>
          </a:stretch>
        </p:blipFill>
        <p:spPr>
          <a:xfrm>
            <a:off x="584375" y="1823325"/>
            <a:ext cx="6166287" cy="1177200"/>
          </a:xfrm>
          <a:prstGeom prst="rect">
            <a:avLst/>
          </a:prstGeom>
          <a:noFill/>
          <a:ln>
            <a:noFill/>
          </a:ln>
        </p:spPr>
      </p:pic>
      <p:sp>
        <p:nvSpPr>
          <p:cNvPr id="160" name="Google Shape;160;p22"/>
          <p:cNvSpPr txBox="1"/>
          <p:nvPr/>
        </p:nvSpPr>
        <p:spPr>
          <a:xfrm>
            <a:off x="584375" y="3100025"/>
            <a:ext cx="7411500" cy="16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lice"/>
                <a:ea typeface="Alice"/>
                <a:cs typeface="Alice"/>
                <a:sym typeface="Alice"/>
              </a:rPr>
              <a:t>5 Epoch 로 설정해 진행함. 5 Epoch만 하는데에도 40분이 넘는 시간이 걸렸음. </a:t>
            </a:r>
            <a:endParaRPr>
              <a:latin typeface="Alice"/>
              <a:ea typeface="Alice"/>
              <a:cs typeface="Alice"/>
              <a:sym typeface="Alice"/>
            </a:endParaRPr>
          </a:p>
        </p:txBody>
      </p:sp>
      <p:sp>
        <p:nvSpPr>
          <p:cNvPr id="161" name="Google Shape;161;p22"/>
          <p:cNvSpPr txBox="1"/>
          <p:nvPr/>
        </p:nvSpPr>
        <p:spPr>
          <a:xfrm>
            <a:off x="384825" y="3741175"/>
            <a:ext cx="4508700" cy="1306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ice"/>
              <a:buChar char="●"/>
            </a:pPr>
            <a:r>
              <a:rPr lang="en-US">
                <a:latin typeface="Alice"/>
                <a:ea typeface="Alice"/>
                <a:cs typeface="Alice"/>
                <a:sym typeface="Alice"/>
              </a:rPr>
              <a:t>ResNet-50 한계</a:t>
            </a:r>
            <a:endParaRPr>
              <a:latin typeface="Alice"/>
              <a:ea typeface="Alice"/>
              <a:cs typeface="Alice"/>
              <a:sym typeface="Alice"/>
            </a:endParaRPr>
          </a:p>
        </p:txBody>
      </p:sp>
      <p:pic>
        <p:nvPicPr>
          <p:cNvPr id="162" name="Google Shape;162;p22" title="스크린샷 2025-04-03 120408.png"/>
          <p:cNvPicPr preferRelativeResize="0"/>
          <p:nvPr/>
        </p:nvPicPr>
        <p:blipFill>
          <a:blip r:embed="rId4">
            <a:alphaModFix/>
          </a:blip>
          <a:stretch>
            <a:fillRect/>
          </a:stretch>
        </p:blipFill>
        <p:spPr>
          <a:xfrm>
            <a:off x="743975" y="4192375"/>
            <a:ext cx="3698825" cy="3681974"/>
          </a:xfrm>
          <a:prstGeom prst="rect">
            <a:avLst/>
          </a:prstGeom>
          <a:noFill/>
          <a:ln>
            <a:noFill/>
          </a:ln>
        </p:spPr>
      </p:pic>
      <p:sp>
        <p:nvSpPr>
          <p:cNvPr id="163" name="Google Shape;163;p22"/>
          <p:cNvSpPr txBox="1"/>
          <p:nvPr/>
        </p:nvSpPr>
        <p:spPr>
          <a:xfrm>
            <a:off x="584375" y="7874350"/>
            <a:ext cx="59751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lice"/>
                <a:ea typeface="Alice"/>
                <a:cs typeface="Alice"/>
                <a:sym typeface="Alice"/>
              </a:rPr>
              <a:t>랜덤으로 사진 한 개를 분류했을 땐 정답을 맞췄음. </a:t>
            </a:r>
            <a:endParaRPr>
              <a:latin typeface="Alice"/>
              <a:ea typeface="Alice"/>
              <a:cs typeface="Alice"/>
              <a:sym typeface="Alice"/>
            </a:endParaRPr>
          </a:p>
        </p:txBody>
      </p:sp>
      <p:pic>
        <p:nvPicPr>
          <p:cNvPr id="164" name="Google Shape;164;p22" title="스크린샷 2025-04-03 120910.png"/>
          <p:cNvPicPr preferRelativeResize="0"/>
          <p:nvPr/>
        </p:nvPicPr>
        <p:blipFill>
          <a:blip r:embed="rId5">
            <a:alphaModFix/>
          </a:blip>
          <a:stretch>
            <a:fillRect/>
          </a:stretch>
        </p:blipFill>
        <p:spPr>
          <a:xfrm>
            <a:off x="5185600" y="4192375"/>
            <a:ext cx="3961440" cy="3681975"/>
          </a:xfrm>
          <a:prstGeom prst="rect">
            <a:avLst/>
          </a:prstGeom>
          <a:noFill/>
          <a:ln>
            <a:noFill/>
          </a:ln>
        </p:spPr>
      </p:pic>
      <p:sp>
        <p:nvSpPr>
          <p:cNvPr id="165" name="Google Shape;165;p22"/>
          <p:cNvSpPr txBox="1"/>
          <p:nvPr/>
        </p:nvSpPr>
        <p:spPr>
          <a:xfrm>
            <a:off x="5036100" y="7898100"/>
            <a:ext cx="59751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lice"/>
                <a:ea typeface="Alice"/>
                <a:cs typeface="Alice"/>
                <a:sym typeface="Alice"/>
              </a:rPr>
              <a:t>히트맵으로 본 결과, 특징이 뚜렷한 해파리는 잘 분류함. </a:t>
            </a:r>
            <a:endParaRPr>
              <a:latin typeface="Alice"/>
              <a:ea typeface="Alice"/>
              <a:cs typeface="Alice"/>
              <a:sym typeface="Alice"/>
            </a:endParaRPr>
          </a:p>
        </p:txBody>
      </p:sp>
      <p:pic>
        <p:nvPicPr>
          <p:cNvPr id="166" name="Google Shape;166;p22" title="스크린샷 2025-04-03 123806.png"/>
          <p:cNvPicPr preferRelativeResize="0"/>
          <p:nvPr/>
        </p:nvPicPr>
        <p:blipFill>
          <a:blip r:embed="rId6">
            <a:alphaModFix/>
          </a:blip>
          <a:stretch>
            <a:fillRect/>
          </a:stretch>
        </p:blipFill>
        <p:spPr>
          <a:xfrm>
            <a:off x="9439125" y="4192375"/>
            <a:ext cx="4976900" cy="2911576"/>
          </a:xfrm>
          <a:prstGeom prst="rect">
            <a:avLst/>
          </a:prstGeom>
          <a:noFill/>
          <a:ln>
            <a:noFill/>
          </a:ln>
        </p:spPr>
      </p:pic>
      <p:sp>
        <p:nvSpPr>
          <p:cNvPr id="167" name="Google Shape;167;p22"/>
          <p:cNvSpPr txBox="1"/>
          <p:nvPr/>
        </p:nvSpPr>
        <p:spPr>
          <a:xfrm>
            <a:off x="9278375" y="7162700"/>
            <a:ext cx="59751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lice"/>
                <a:ea typeface="Alice"/>
                <a:cs typeface="Alice"/>
                <a:sym typeface="Alice"/>
              </a:rPr>
              <a:t>그러나 전체 test 데이터를 평가한 결과 65%의 정확도로 </a:t>
            </a:r>
            <a:endParaRPr>
              <a:latin typeface="Alice"/>
              <a:ea typeface="Alice"/>
              <a:cs typeface="Alice"/>
              <a:sym typeface="Alice"/>
            </a:endParaRPr>
          </a:p>
          <a:p>
            <a:pPr marL="0" lvl="0" indent="0" algn="l" rtl="0">
              <a:spcBef>
                <a:spcPts val="0"/>
              </a:spcBef>
              <a:spcAft>
                <a:spcPts val="0"/>
              </a:spcAft>
              <a:buNone/>
            </a:pPr>
            <a:r>
              <a:rPr lang="en-US">
                <a:latin typeface="Alice"/>
                <a:ea typeface="Alice"/>
                <a:cs typeface="Alice"/>
                <a:sym typeface="Alice"/>
              </a:rPr>
              <a:t>비교적 높지 않은 성능을 보임. </a:t>
            </a:r>
            <a:endParaRPr>
              <a:latin typeface="Alice"/>
              <a:ea typeface="Alice"/>
              <a:cs typeface="Alice"/>
              <a:sym typeface="Ali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p:nvPr/>
        </p:nvSpPr>
        <p:spPr>
          <a:xfrm>
            <a:off x="444675" y="626175"/>
            <a:ext cx="3611100" cy="11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Alice"/>
                <a:ea typeface="Alice"/>
                <a:cs typeface="Alice"/>
                <a:sym typeface="Alice"/>
              </a:rPr>
              <a:t>(2) EfficientNet</a:t>
            </a:r>
            <a:endParaRPr sz="2000">
              <a:latin typeface="Alice"/>
              <a:ea typeface="Alice"/>
              <a:cs typeface="Alice"/>
              <a:sym typeface="Alice"/>
            </a:endParaRPr>
          </a:p>
        </p:txBody>
      </p:sp>
      <p:sp>
        <p:nvSpPr>
          <p:cNvPr id="174" name="Google Shape;174;p23"/>
          <p:cNvSpPr txBox="1"/>
          <p:nvPr/>
        </p:nvSpPr>
        <p:spPr>
          <a:xfrm>
            <a:off x="444675" y="3757100"/>
            <a:ext cx="6357300" cy="2257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ice"/>
              <a:buChar char="●"/>
            </a:pPr>
            <a:r>
              <a:rPr lang="en-US">
                <a:latin typeface="Alice"/>
                <a:ea typeface="Alice"/>
                <a:cs typeface="Alice"/>
                <a:sym typeface="Alice"/>
              </a:rPr>
              <a:t>EfficientNet을 사용한 이유</a:t>
            </a:r>
            <a:endParaRPr>
              <a:latin typeface="Alice"/>
              <a:ea typeface="Alice"/>
              <a:cs typeface="Alice"/>
              <a:sym typeface="Alice"/>
            </a:endParaRPr>
          </a:p>
          <a:p>
            <a:pPr marL="457200" lvl="0" indent="0" algn="l" rtl="0">
              <a:spcBef>
                <a:spcPts val="0"/>
              </a:spcBef>
              <a:spcAft>
                <a:spcPts val="0"/>
              </a:spcAft>
              <a:buNone/>
            </a:pPr>
            <a:endParaRPr>
              <a:latin typeface="Alice"/>
              <a:ea typeface="Alice"/>
              <a:cs typeface="Alice"/>
              <a:sym typeface="Alice"/>
            </a:endParaRPr>
          </a:p>
          <a:p>
            <a:pPr marL="457200" lvl="0" indent="0" algn="l" rtl="0">
              <a:spcBef>
                <a:spcPts val="0"/>
              </a:spcBef>
              <a:spcAft>
                <a:spcPts val="0"/>
              </a:spcAft>
              <a:buNone/>
            </a:pPr>
            <a:endParaRPr>
              <a:latin typeface="Alice"/>
              <a:ea typeface="Alice"/>
              <a:cs typeface="Alice"/>
              <a:sym typeface="Alice"/>
            </a:endParaRPr>
          </a:p>
          <a:p>
            <a:pPr marL="457200" lvl="0" indent="0" algn="l" rtl="0">
              <a:spcBef>
                <a:spcPts val="0"/>
              </a:spcBef>
              <a:spcAft>
                <a:spcPts val="0"/>
              </a:spcAft>
              <a:buNone/>
            </a:pPr>
            <a:endParaRPr>
              <a:latin typeface="Alice"/>
              <a:ea typeface="Alice"/>
              <a:cs typeface="Alice"/>
              <a:sym typeface="Alice"/>
            </a:endParaRPr>
          </a:p>
          <a:p>
            <a:pPr marL="457200" lvl="0" indent="0" algn="l" rtl="0">
              <a:spcBef>
                <a:spcPts val="0"/>
              </a:spcBef>
              <a:spcAft>
                <a:spcPts val="0"/>
              </a:spcAft>
              <a:buNone/>
            </a:pPr>
            <a:endParaRPr>
              <a:latin typeface="Alice"/>
              <a:ea typeface="Alice"/>
              <a:cs typeface="Alice"/>
              <a:sym typeface="Alice"/>
            </a:endParaRPr>
          </a:p>
          <a:p>
            <a:pPr marL="0" lvl="0" indent="0" algn="l" rtl="0">
              <a:spcBef>
                <a:spcPts val="0"/>
              </a:spcBef>
              <a:spcAft>
                <a:spcPts val="0"/>
              </a:spcAft>
              <a:buNone/>
            </a:pPr>
            <a:r>
              <a:rPr lang="en-US">
                <a:latin typeface="Alice"/>
                <a:ea typeface="Alice"/>
                <a:cs typeface="Alice"/>
                <a:sym typeface="Alice"/>
              </a:rPr>
              <a:t>    － 앞에서 사용한 모델보다 더 가볍고 좋은 성능을 보임＊</a:t>
            </a:r>
            <a:endParaRPr>
              <a:latin typeface="Alice"/>
              <a:ea typeface="Alice"/>
              <a:cs typeface="Alice"/>
              <a:sym typeface="Alice"/>
            </a:endParaRPr>
          </a:p>
          <a:p>
            <a:pPr marL="457200" lvl="0" indent="0" algn="l" rtl="0">
              <a:spcBef>
                <a:spcPts val="0"/>
              </a:spcBef>
              <a:spcAft>
                <a:spcPts val="0"/>
              </a:spcAft>
              <a:buNone/>
            </a:pPr>
            <a:endParaRPr>
              <a:latin typeface="Alice"/>
              <a:ea typeface="Alice"/>
              <a:cs typeface="Alice"/>
              <a:sym typeface="Alice"/>
            </a:endParaRPr>
          </a:p>
          <a:p>
            <a:pPr marL="0" lvl="0" indent="0" algn="l" rtl="0">
              <a:spcBef>
                <a:spcPts val="0"/>
              </a:spcBef>
              <a:spcAft>
                <a:spcPts val="0"/>
              </a:spcAft>
              <a:buNone/>
            </a:pPr>
            <a:r>
              <a:rPr lang="en-US">
                <a:latin typeface="Alice"/>
                <a:ea typeface="Alice"/>
                <a:cs typeface="Alice"/>
                <a:sym typeface="Alice"/>
              </a:rPr>
              <a:t>    － 더 모델이 가벼움 </a:t>
            </a:r>
            <a:endParaRPr>
              <a:latin typeface="Alice"/>
              <a:ea typeface="Alice"/>
              <a:cs typeface="Alice"/>
              <a:sym typeface="Alice"/>
            </a:endParaRPr>
          </a:p>
          <a:p>
            <a:pPr marL="0" lvl="0" indent="0" algn="l" rtl="0">
              <a:spcBef>
                <a:spcPts val="0"/>
              </a:spcBef>
              <a:spcAft>
                <a:spcPts val="0"/>
              </a:spcAft>
              <a:buNone/>
            </a:pPr>
            <a:endParaRPr>
              <a:latin typeface="Alice"/>
              <a:ea typeface="Alice"/>
              <a:cs typeface="Alice"/>
              <a:sym typeface="Alice"/>
            </a:endParaRPr>
          </a:p>
        </p:txBody>
      </p:sp>
      <p:sp>
        <p:nvSpPr>
          <p:cNvPr id="175" name="Google Shape;175;p23"/>
          <p:cNvSpPr txBox="1"/>
          <p:nvPr/>
        </p:nvSpPr>
        <p:spPr>
          <a:xfrm>
            <a:off x="322975" y="7090150"/>
            <a:ext cx="14035200" cy="101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222222"/>
                </a:solidFill>
                <a:highlight>
                  <a:srgbClr val="FFFFFF"/>
                </a:highlight>
              </a:rPr>
              <a:t>*Tan, M., &amp; Le, Q. (2019, May). Efficientnet: Rethinking model scaling for convolutional neural networks. In </a:t>
            </a:r>
            <a:r>
              <a:rPr lang="en-US" sz="1000" i="1">
                <a:solidFill>
                  <a:srgbClr val="222222"/>
                </a:solidFill>
                <a:highlight>
                  <a:srgbClr val="FFFFFF"/>
                </a:highlight>
              </a:rPr>
              <a:t>International conference on machine learning</a:t>
            </a:r>
            <a:r>
              <a:rPr lang="en-US" sz="1000">
                <a:solidFill>
                  <a:srgbClr val="222222"/>
                </a:solidFill>
                <a:highlight>
                  <a:srgbClr val="FFFFFF"/>
                </a:highlight>
              </a:rPr>
              <a:t> (pp. 6105-6114). PMLR.</a:t>
            </a:r>
            <a:endParaRPr sz="1000">
              <a:solidFill>
                <a:srgbClr val="222222"/>
              </a:solidFill>
              <a:highlight>
                <a:srgbClr val="FFFFFF"/>
              </a:highlight>
            </a:endParaRPr>
          </a:p>
          <a:p>
            <a:pPr marL="0" lvl="0" indent="0" algn="l" rtl="0">
              <a:spcBef>
                <a:spcPts val="0"/>
              </a:spcBef>
              <a:spcAft>
                <a:spcPts val="0"/>
              </a:spcAft>
              <a:buNone/>
            </a:pPr>
            <a:r>
              <a:rPr lang="en-US" sz="1000">
                <a:solidFill>
                  <a:srgbClr val="222222"/>
                </a:solidFill>
                <a:highlight>
                  <a:srgbClr val="FFFFFF"/>
                </a:highlight>
              </a:rPr>
              <a:t>**Hiremath, N. V. (2022). </a:t>
            </a:r>
            <a:r>
              <a:rPr lang="en-US" sz="1000" i="1">
                <a:solidFill>
                  <a:srgbClr val="222222"/>
                </a:solidFill>
                <a:highlight>
                  <a:srgbClr val="FFFFFF"/>
                </a:highlight>
              </a:rPr>
              <a:t>Breast Cancer Detection and Classification using EfficientNet B0 and EfficientNet B0-HSV</a:t>
            </a:r>
            <a:r>
              <a:rPr lang="en-US" sz="1000">
                <a:solidFill>
                  <a:srgbClr val="222222"/>
                </a:solidFill>
                <a:highlight>
                  <a:srgbClr val="FFFFFF"/>
                </a:highlight>
              </a:rPr>
              <a:t> (Doctoral dissertation, Dublin, National College of Ireland).</a:t>
            </a:r>
            <a:endParaRPr/>
          </a:p>
        </p:txBody>
      </p:sp>
      <p:sp>
        <p:nvSpPr>
          <p:cNvPr id="176" name="Google Shape;176;p23"/>
          <p:cNvSpPr txBox="1"/>
          <p:nvPr/>
        </p:nvSpPr>
        <p:spPr>
          <a:xfrm>
            <a:off x="444675" y="1591800"/>
            <a:ext cx="6994500" cy="1588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ice"/>
              <a:buChar char="●"/>
            </a:pPr>
            <a:r>
              <a:rPr lang="en-US">
                <a:latin typeface="Alice"/>
                <a:ea typeface="Alice"/>
                <a:cs typeface="Alice"/>
                <a:sym typeface="Alice"/>
              </a:rPr>
              <a:t>EfficientNet 이란?</a:t>
            </a:r>
            <a:endParaRPr>
              <a:latin typeface="Alice"/>
              <a:ea typeface="Alice"/>
              <a:cs typeface="Alice"/>
              <a:sym typeface="Alice"/>
            </a:endParaRPr>
          </a:p>
          <a:p>
            <a:pPr marL="0" lvl="0" indent="0" algn="l" rtl="0">
              <a:spcBef>
                <a:spcPts val="0"/>
              </a:spcBef>
              <a:spcAft>
                <a:spcPts val="0"/>
              </a:spcAft>
              <a:buNone/>
            </a:pPr>
            <a:endParaRPr>
              <a:latin typeface="Alice"/>
              <a:ea typeface="Alice"/>
              <a:cs typeface="Alice"/>
              <a:sym typeface="Alice"/>
            </a:endParaRPr>
          </a:p>
          <a:p>
            <a:pPr marL="914400" lvl="0" indent="-317500" algn="l" rtl="0">
              <a:spcBef>
                <a:spcPts val="0"/>
              </a:spcBef>
              <a:spcAft>
                <a:spcPts val="0"/>
              </a:spcAft>
              <a:buSzPts val="1400"/>
              <a:buFont typeface="Alice"/>
              <a:buChar char="●"/>
            </a:pPr>
            <a:r>
              <a:rPr lang="en-US">
                <a:latin typeface="Alice"/>
                <a:ea typeface="Alice"/>
                <a:cs typeface="Alice"/>
                <a:sym typeface="Alice"/>
              </a:rPr>
              <a:t>Network의 깊이, 폭, 해상도가 균형을 이룰 때 좋은 성능을 보임. </a:t>
            </a:r>
            <a:endParaRPr>
              <a:latin typeface="Alice"/>
              <a:ea typeface="Alice"/>
              <a:cs typeface="Alice"/>
              <a:sym typeface="Alice"/>
            </a:endParaRPr>
          </a:p>
          <a:p>
            <a:pPr marL="914400" lvl="0" indent="-317500" algn="l" rtl="0">
              <a:spcBef>
                <a:spcPts val="0"/>
              </a:spcBef>
              <a:spcAft>
                <a:spcPts val="0"/>
              </a:spcAft>
              <a:buSzPts val="1400"/>
              <a:buFont typeface="Alice"/>
              <a:buChar char="●"/>
            </a:pPr>
            <a:r>
              <a:rPr lang="en-US">
                <a:latin typeface="Alice"/>
                <a:ea typeface="Alice"/>
                <a:cs typeface="Alice"/>
                <a:sym typeface="Alice"/>
              </a:rPr>
              <a:t>이에 기반하여 compound coefficient 파라미터를 통해 깊이, 폭, 해상도를 스케일링함*</a:t>
            </a:r>
            <a:endParaRPr>
              <a:latin typeface="Alice"/>
              <a:ea typeface="Alice"/>
              <a:cs typeface="Alice"/>
              <a:sym typeface="Alice"/>
            </a:endParaRPr>
          </a:p>
          <a:p>
            <a:pPr marL="914400" lvl="0" indent="-317500" algn="l" rtl="0">
              <a:spcBef>
                <a:spcPts val="0"/>
              </a:spcBef>
              <a:spcAft>
                <a:spcPts val="0"/>
              </a:spcAft>
              <a:buSzPts val="1400"/>
              <a:buFont typeface="Alice"/>
              <a:buChar char="●"/>
            </a:pPr>
            <a:r>
              <a:rPr lang="en-US">
                <a:solidFill>
                  <a:schemeClr val="dk1"/>
                </a:solidFill>
                <a:latin typeface="Alice"/>
                <a:ea typeface="Alice"/>
                <a:cs typeface="Alice"/>
                <a:sym typeface="Alice"/>
              </a:rPr>
              <a:t>이러한 방식은 더 적은 파라미터로도 우수한 성`능을 냄**</a:t>
            </a:r>
            <a:endParaRPr>
              <a:latin typeface="Alice"/>
              <a:ea typeface="Alice"/>
              <a:cs typeface="Alice"/>
              <a:sym typeface="Alice"/>
            </a:endParaRPr>
          </a:p>
        </p:txBody>
      </p:sp>
      <p:pic>
        <p:nvPicPr>
          <p:cNvPr id="177" name="Google Shape;177;p23" title="스크린샷 2025-04-03 150306.png"/>
          <p:cNvPicPr preferRelativeResize="0"/>
          <p:nvPr/>
        </p:nvPicPr>
        <p:blipFill>
          <a:blip r:embed="rId3">
            <a:alphaModFix/>
          </a:blip>
          <a:stretch>
            <a:fillRect/>
          </a:stretch>
        </p:blipFill>
        <p:spPr>
          <a:xfrm>
            <a:off x="674275" y="4141800"/>
            <a:ext cx="8756828" cy="652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p:nvPr/>
        </p:nvSpPr>
        <p:spPr>
          <a:xfrm>
            <a:off x="444675" y="626175"/>
            <a:ext cx="3611100" cy="11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Alice"/>
                <a:ea typeface="Alice"/>
                <a:cs typeface="Alice"/>
                <a:sym typeface="Alice"/>
              </a:rPr>
              <a:t>(2) EfficientNet</a:t>
            </a:r>
            <a:endParaRPr sz="2000">
              <a:latin typeface="Alice"/>
              <a:ea typeface="Alice"/>
              <a:cs typeface="Alice"/>
              <a:sym typeface="Alice"/>
            </a:endParaRPr>
          </a:p>
        </p:txBody>
      </p:sp>
      <p:sp>
        <p:nvSpPr>
          <p:cNvPr id="184" name="Google Shape;184;p24"/>
          <p:cNvSpPr txBox="1"/>
          <p:nvPr/>
        </p:nvSpPr>
        <p:spPr>
          <a:xfrm>
            <a:off x="684100" y="1536200"/>
            <a:ext cx="3000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Alice"/>
              <a:buChar char="●"/>
            </a:pPr>
            <a:r>
              <a:rPr lang="en-US">
                <a:solidFill>
                  <a:schemeClr val="dk1"/>
                </a:solidFill>
                <a:latin typeface="Alice"/>
                <a:ea typeface="Alice"/>
                <a:cs typeface="Alice"/>
                <a:sym typeface="Alice"/>
              </a:rPr>
              <a:t>EfficientNet 실험</a:t>
            </a:r>
            <a:endParaRPr>
              <a:latin typeface="Alice"/>
              <a:ea typeface="Alice"/>
              <a:cs typeface="Alice"/>
              <a:sym typeface="Alice"/>
            </a:endParaRPr>
          </a:p>
        </p:txBody>
      </p:sp>
      <p:pic>
        <p:nvPicPr>
          <p:cNvPr id="185" name="Google Shape;185;p24" title="스크린샷 2025-04-03 150930.png"/>
          <p:cNvPicPr preferRelativeResize="0"/>
          <p:nvPr/>
        </p:nvPicPr>
        <p:blipFill>
          <a:blip r:embed="rId3">
            <a:alphaModFix/>
          </a:blip>
          <a:stretch>
            <a:fillRect/>
          </a:stretch>
        </p:blipFill>
        <p:spPr>
          <a:xfrm>
            <a:off x="1232750" y="2178575"/>
            <a:ext cx="6062724" cy="1390300"/>
          </a:xfrm>
          <a:prstGeom prst="rect">
            <a:avLst/>
          </a:prstGeom>
          <a:noFill/>
          <a:ln>
            <a:noFill/>
          </a:ln>
        </p:spPr>
      </p:pic>
      <p:sp>
        <p:nvSpPr>
          <p:cNvPr id="186" name="Google Shape;186;p24"/>
          <p:cNvSpPr txBox="1"/>
          <p:nvPr/>
        </p:nvSpPr>
        <p:spPr>
          <a:xfrm>
            <a:off x="1232750" y="3568875"/>
            <a:ext cx="7411500" cy="16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lice"/>
                <a:ea typeface="Alice"/>
                <a:cs typeface="Alice"/>
                <a:sym typeface="Alice"/>
              </a:rPr>
              <a:t>5 Epoch 로 설정해 진행함. 5 Epoch만 하는데에도 상당한 시간이 걸림</a:t>
            </a:r>
            <a:endParaRPr>
              <a:latin typeface="Alice"/>
              <a:ea typeface="Alice"/>
              <a:cs typeface="Alice"/>
              <a:sym typeface="Alice"/>
            </a:endParaRPr>
          </a:p>
        </p:txBody>
      </p:sp>
      <p:pic>
        <p:nvPicPr>
          <p:cNvPr id="187" name="Google Shape;187;p24"/>
          <p:cNvPicPr preferRelativeResize="0"/>
          <p:nvPr/>
        </p:nvPicPr>
        <p:blipFill>
          <a:blip r:embed="rId4">
            <a:alphaModFix/>
          </a:blip>
          <a:stretch>
            <a:fillRect/>
          </a:stretch>
        </p:blipFill>
        <p:spPr>
          <a:xfrm>
            <a:off x="481775" y="4107528"/>
            <a:ext cx="3536876" cy="3528925"/>
          </a:xfrm>
          <a:prstGeom prst="rect">
            <a:avLst/>
          </a:prstGeom>
          <a:noFill/>
          <a:ln>
            <a:noFill/>
          </a:ln>
        </p:spPr>
      </p:pic>
      <p:sp>
        <p:nvSpPr>
          <p:cNvPr id="188" name="Google Shape;188;p24"/>
          <p:cNvSpPr txBox="1"/>
          <p:nvPr/>
        </p:nvSpPr>
        <p:spPr>
          <a:xfrm>
            <a:off x="245175" y="7571100"/>
            <a:ext cx="42276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lice"/>
                <a:ea typeface="Alice"/>
                <a:cs typeface="Alice"/>
                <a:sym typeface="Alice"/>
              </a:rPr>
              <a:t>사진 하나로 예측했을 때 잘 분류함을 알 수 있음</a:t>
            </a:r>
            <a:endParaRPr>
              <a:latin typeface="Alice"/>
              <a:ea typeface="Alice"/>
              <a:cs typeface="Alice"/>
              <a:sym typeface="Alice"/>
            </a:endParaRPr>
          </a:p>
        </p:txBody>
      </p:sp>
      <p:pic>
        <p:nvPicPr>
          <p:cNvPr id="189" name="Google Shape;189;p24" title="스크린샷 2025-04-03 151250.png"/>
          <p:cNvPicPr preferRelativeResize="0"/>
          <p:nvPr/>
        </p:nvPicPr>
        <p:blipFill>
          <a:blip r:embed="rId5">
            <a:alphaModFix/>
          </a:blip>
          <a:stretch>
            <a:fillRect/>
          </a:stretch>
        </p:blipFill>
        <p:spPr>
          <a:xfrm>
            <a:off x="4756675" y="4088441"/>
            <a:ext cx="3536874" cy="3567100"/>
          </a:xfrm>
          <a:prstGeom prst="rect">
            <a:avLst/>
          </a:prstGeom>
          <a:noFill/>
          <a:ln>
            <a:noFill/>
          </a:ln>
        </p:spPr>
      </p:pic>
      <p:sp>
        <p:nvSpPr>
          <p:cNvPr id="190" name="Google Shape;190;p24"/>
          <p:cNvSpPr txBox="1"/>
          <p:nvPr/>
        </p:nvSpPr>
        <p:spPr>
          <a:xfrm>
            <a:off x="4592400" y="7636450"/>
            <a:ext cx="4488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lice"/>
                <a:ea typeface="Alice"/>
                <a:cs typeface="Alice"/>
                <a:sym typeface="Alice"/>
              </a:rPr>
              <a:t>히트맵으로 확인한 결과 조금 더 정확하게 특징을 잡아냄</a:t>
            </a:r>
            <a:endParaRPr>
              <a:latin typeface="Alice"/>
              <a:ea typeface="Alice"/>
              <a:cs typeface="Alice"/>
              <a:sym typeface="Alice"/>
            </a:endParaRPr>
          </a:p>
        </p:txBody>
      </p:sp>
      <p:pic>
        <p:nvPicPr>
          <p:cNvPr id="191" name="Google Shape;191;p24" title="스크린샷 2025-04-03 151354.png"/>
          <p:cNvPicPr preferRelativeResize="0"/>
          <p:nvPr/>
        </p:nvPicPr>
        <p:blipFill>
          <a:blip r:embed="rId6">
            <a:alphaModFix/>
          </a:blip>
          <a:stretch>
            <a:fillRect/>
          </a:stretch>
        </p:blipFill>
        <p:spPr>
          <a:xfrm>
            <a:off x="8577175" y="3292425"/>
            <a:ext cx="5681349" cy="4278663"/>
          </a:xfrm>
          <a:prstGeom prst="rect">
            <a:avLst/>
          </a:prstGeom>
          <a:noFill/>
          <a:ln>
            <a:noFill/>
          </a:ln>
        </p:spPr>
      </p:pic>
      <p:sp>
        <p:nvSpPr>
          <p:cNvPr id="192" name="Google Shape;192;p24"/>
          <p:cNvSpPr txBox="1"/>
          <p:nvPr/>
        </p:nvSpPr>
        <p:spPr>
          <a:xfrm>
            <a:off x="8864250" y="7526725"/>
            <a:ext cx="5107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lice"/>
                <a:ea typeface="Alice"/>
                <a:cs typeface="Alice"/>
                <a:sym typeface="Alice"/>
              </a:rPr>
              <a:t>ｔｅｓｔ 데이터 전체를 분류했을 때 정확도도 높게 나옴</a:t>
            </a:r>
            <a:endParaRPr>
              <a:latin typeface="Alice"/>
              <a:ea typeface="Alice"/>
              <a:cs typeface="Alice"/>
              <a:sym typeface="Alice"/>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1432</Words>
  <Application>Microsoft Office PowerPoint</Application>
  <PresentationFormat>사용자 지정</PresentationFormat>
  <Paragraphs>159</Paragraphs>
  <Slides>18</Slides>
  <Notes>18</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18</vt:i4>
      </vt:variant>
    </vt:vector>
  </HeadingPairs>
  <TitlesOfParts>
    <vt:vector size="24" baseType="lpstr">
      <vt:lpstr>Malgun Gothic</vt:lpstr>
      <vt:lpstr>Calibri</vt:lpstr>
      <vt:lpstr>Alice</vt:lpstr>
      <vt:lpstr>Lora</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Confusion Matrix 구조</vt:lpstr>
      <vt:lpstr>Loss and Accuracy Graph</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철환 변</cp:lastModifiedBy>
  <cp:revision>1</cp:revision>
  <dcterms:modified xsi:type="dcterms:W3CDTF">2025-04-04T08:18:34Z</dcterms:modified>
</cp:coreProperties>
</file>